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handoutMasterIdLst>
    <p:handoutMasterId r:id="rId54"/>
  </p:handoutMasterIdLst>
  <p:sldIdLst>
    <p:sldId id="256" r:id="rId2"/>
    <p:sldId id="257" r:id="rId3"/>
    <p:sldId id="258" r:id="rId4"/>
    <p:sldId id="259" r:id="rId5"/>
    <p:sldId id="260" r:id="rId6"/>
    <p:sldId id="311" r:id="rId7"/>
    <p:sldId id="312" r:id="rId8"/>
    <p:sldId id="313" r:id="rId9"/>
    <p:sldId id="261" r:id="rId10"/>
    <p:sldId id="262" r:id="rId11"/>
    <p:sldId id="263" r:id="rId12"/>
    <p:sldId id="300" r:id="rId13"/>
    <p:sldId id="285" r:id="rId14"/>
    <p:sldId id="309" r:id="rId15"/>
    <p:sldId id="272" r:id="rId16"/>
    <p:sldId id="279" r:id="rId17"/>
    <p:sldId id="280" r:id="rId18"/>
    <p:sldId id="264" r:id="rId19"/>
    <p:sldId id="299" r:id="rId20"/>
    <p:sldId id="274" r:id="rId21"/>
    <p:sldId id="284" r:id="rId22"/>
    <p:sldId id="283" r:id="rId23"/>
    <p:sldId id="301" r:id="rId24"/>
    <p:sldId id="302" r:id="rId25"/>
    <p:sldId id="303" r:id="rId26"/>
    <p:sldId id="304" r:id="rId27"/>
    <p:sldId id="310" r:id="rId28"/>
    <p:sldId id="287" r:id="rId29"/>
    <p:sldId id="275" r:id="rId30"/>
    <p:sldId id="276" r:id="rId31"/>
    <p:sldId id="308" r:id="rId32"/>
    <p:sldId id="265" r:id="rId33"/>
    <p:sldId id="290" r:id="rId34"/>
    <p:sldId id="270" r:id="rId35"/>
    <p:sldId id="305" r:id="rId36"/>
    <p:sldId id="306" r:id="rId37"/>
    <p:sldId id="307" r:id="rId38"/>
    <p:sldId id="298" r:id="rId39"/>
    <p:sldId id="295" r:id="rId40"/>
    <p:sldId id="268" r:id="rId41"/>
    <p:sldId id="282" r:id="rId42"/>
    <p:sldId id="266" r:id="rId43"/>
    <p:sldId id="269" r:id="rId44"/>
    <p:sldId id="267" r:id="rId45"/>
    <p:sldId id="271" r:id="rId46"/>
    <p:sldId id="296" r:id="rId47"/>
    <p:sldId id="293" r:id="rId48"/>
    <p:sldId id="294" r:id="rId49"/>
    <p:sldId id="277" r:id="rId50"/>
    <p:sldId id="273" r:id="rId51"/>
    <p:sldId id="278" r:id="rId52"/>
  </p:sldIdLst>
  <p:sldSz cx="18288000" cy="10287000"/>
  <p:notesSz cx="6858000" cy="9144000"/>
  <p:embeddedFontLst>
    <p:embeddedFont>
      <p:font typeface="Arimo" panose="020B0604020202020204" charset="0"/>
      <p:regular r:id="rId55"/>
    </p:embeddedFont>
    <p:embeddedFont>
      <p:font typeface="Calibri" panose="020F0502020204030204" pitchFamily="34" charset="0"/>
      <p:regular r:id="rId56"/>
      <p:bold r:id="rId57"/>
      <p:italic r:id="rId58"/>
      <p:boldItalic r:id="rId59"/>
    </p:embeddedFont>
    <p:embeddedFont>
      <p:font typeface="Open Sans Light" panose="020B0604020202020204" charset="0"/>
      <p:regular r:id="rId60"/>
    </p:embeddedFont>
    <p:embeddedFont>
      <p:font typeface="Open Sans Light Bold" panose="020B0604020202020204" charset="0"/>
      <p:regular r:id="rId61"/>
    </p:embeddedFont>
    <p:embeddedFont>
      <p:font typeface="Raleway" panose="020B0604020202020204" charset="0"/>
      <p:regular r:id="rId62"/>
    </p:embeddedFont>
    <p:embeddedFont>
      <p:font typeface="Raleway Heavy" panose="020B0604020202020204" charset="0"/>
      <p:regular r:id="rId63"/>
    </p:embeddedFont>
    <p:embeddedFont>
      <p:font typeface="Roboto" panose="020B0604020202020204" charset="0"/>
      <p:regular r:id="rId64"/>
    </p:embeddedFont>
    <p:embeddedFont>
      <p:font typeface="Roboto Bold" panose="020B0604020202020204" charset="0"/>
      <p:regular r:id="rId65"/>
    </p:embeddedFont>
    <p:embeddedFont>
      <p:font typeface="Roboto Condensed Bold" panose="020B0604020202020204" charset="0"/>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28" autoAdjust="0"/>
    <p:restoredTop sz="86388" autoAdjust="0"/>
  </p:normalViewPr>
  <p:slideViewPr>
    <p:cSldViewPr>
      <p:cViewPr varScale="1">
        <p:scale>
          <a:sx n="38" d="100"/>
          <a:sy n="38" d="100"/>
        </p:scale>
        <p:origin x="1324"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Min Income</c:v>
                </c:pt>
              </c:strCache>
            </c:strRef>
          </c:tx>
          <c:spPr>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trendline>
            <c:spPr>
              <a:ln w="19050" cap="rnd">
                <a:solidFill>
                  <a:srgbClr val="FF0000"/>
                </a:solidFill>
              </a:ln>
              <a:effectLst/>
            </c:spPr>
            <c:trendlineType val="linear"/>
            <c:dispRSqr val="0"/>
            <c:dispEq val="0"/>
          </c:trendline>
          <c:cat>
            <c:strRef>
              <c:f>Sheet1!$A$2:$A$7</c:f>
              <c:strCache>
                <c:ptCount val="6"/>
                <c:pt idx="0">
                  <c:v>POC Year</c:v>
                </c:pt>
                <c:pt idx="1">
                  <c:v>Year 1</c:v>
                </c:pt>
                <c:pt idx="2">
                  <c:v>Year 2</c:v>
                </c:pt>
                <c:pt idx="3">
                  <c:v>Year 3</c:v>
                </c:pt>
                <c:pt idx="4">
                  <c:v>Year 4</c:v>
                </c:pt>
                <c:pt idx="5">
                  <c:v>Year 5</c:v>
                </c:pt>
              </c:strCache>
            </c:strRef>
          </c:cat>
          <c:val>
            <c:numRef>
              <c:f>Sheet1!$B$2:$B$7</c:f>
              <c:numCache>
                <c:formatCode>0</c:formatCode>
                <c:ptCount val="6"/>
                <c:pt idx="0">
                  <c:v>32</c:v>
                </c:pt>
                <c:pt idx="1">
                  <c:v>54.4</c:v>
                </c:pt>
                <c:pt idx="2">
                  <c:v>92.47999999999999</c:v>
                </c:pt>
                <c:pt idx="3">
                  <c:v>157.21599999999998</c:v>
                </c:pt>
                <c:pt idx="4">
                  <c:v>267.26719999999995</c:v>
                </c:pt>
                <c:pt idx="5">
                  <c:v>454.35423999999989</c:v>
                </c:pt>
              </c:numCache>
            </c:numRef>
          </c:val>
          <c:extLst>
            <c:ext xmlns:c16="http://schemas.microsoft.com/office/drawing/2014/chart" uri="{C3380CC4-5D6E-409C-BE32-E72D297353CC}">
              <c16:uniqueId val="{00000000-7324-4FEC-91E2-62AB51BBC025}"/>
            </c:ext>
          </c:extLst>
        </c:ser>
        <c:ser>
          <c:idx val="1"/>
          <c:order val="1"/>
          <c:tx>
            <c:strRef>
              <c:f>Sheet1!$C$1</c:f>
              <c:strCache>
                <c:ptCount val="1"/>
                <c:pt idx="0">
                  <c:v>Ideal Income in (,000)</c:v>
                </c:pt>
              </c:strCache>
            </c:strRef>
          </c:tx>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POC Year</c:v>
                </c:pt>
                <c:pt idx="1">
                  <c:v>Year 1</c:v>
                </c:pt>
                <c:pt idx="2">
                  <c:v>Year 2</c:v>
                </c:pt>
                <c:pt idx="3">
                  <c:v>Year 3</c:v>
                </c:pt>
                <c:pt idx="4">
                  <c:v>Year 4</c:v>
                </c:pt>
                <c:pt idx="5">
                  <c:v>Year 5</c:v>
                </c:pt>
              </c:strCache>
            </c:strRef>
          </c:cat>
          <c:val>
            <c:numRef>
              <c:f>Sheet1!$C$2:$C$7</c:f>
              <c:numCache>
                <c:formatCode>0</c:formatCode>
                <c:ptCount val="6"/>
                <c:pt idx="0">
                  <c:v>45</c:v>
                </c:pt>
                <c:pt idx="1">
                  <c:v>99.000000000000014</c:v>
                </c:pt>
                <c:pt idx="2">
                  <c:v>168.3</c:v>
                </c:pt>
                <c:pt idx="3">
                  <c:v>286.11</c:v>
                </c:pt>
                <c:pt idx="4">
                  <c:v>486.387</c:v>
                </c:pt>
                <c:pt idx="5">
                  <c:v>826.85789999999997</c:v>
                </c:pt>
              </c:numCache>
            </c:numRef>
          </c:val>
          <c:extLst>
            <c:ext xmlns:c16="http://schemas.microsoft.com/office/drawing/2014/chart" uri="{C3380CC4-5D6E-409C-BE32-E72D297353CC}">
              <c16:uniqueId val="{00000003-7324-4FEC-91E2-62AB51BBC025}"/>
            </c:ext>
          </c:extLst>
        </c:ser>
        <c:dLbls>
          <c:showLegendKey val="0"/>
          <c:showVal val="0"/>
          <c:showCatName val="0"/>
          <c:showSerName val="0"/>
          <c:showPercent val="0"/>
          <c:showBubbleSize val="0"/>
        </c:dLbls>
        <c:gapWidth val="115"/>
        <c:overlap val="-20"/>
        <c:axId val="925423023"/>
        <c:axId val="1144349759"/>
      </c:barChart>
      <c:catAx>
        <c:axId val="925423023"/>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44349759"/>
        <c:crosses val="autoZero"/>
        <c:auto val="1"/>
        <c:lblAlgn val="ctr"/>
        <c:lblOffset val="100"/>
        <c:noMultiLvlLbl val="0"/>
      </c:catAx>
      <c:valAx>
        <c:axId val="1144349759"/>
        <c:scaling>
          <c:orientation val="minMax"/>
        </c:scaling>
        <c:delete val="0"/>
        <c:axPos val="b"/>
        <c:majorGridlines>
          <c:spPr>
            <a:ln w="9525" cap="flat" cmpd="sng" algn="ctr">
              <a:solidFill>
                <a:schemeClr val="bg1">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25423023"/>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solidFill>
      <a:srgbClr val="7030A0"/>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FE225-F3E1-4A4B-A2D7-D4E26A4A44A2}" type="doc">
      <dgm:prSet loTypeId="urn:microsoft.com/office/officeart/2005/8/layout/default" loCatId="list" qsTypeId="urn:microsoft.com/office/officeart/2005/8/quickstyle/3d1" qsCatId="3D" csTypeId="urn:microsoft.com/office/officeart/2005/8/colors/accent4_1" csCatId="accent4" phldr="1"/>
      <dgm:spPr/>
      <dgm:t>
        <a:bodyPr/>
        <a:lstStyle/>
        <a:p>
          <a:endParaRPr lang="en-GB"/>
        </a:p>
      </dgm:t>
    </dgm:pt>
    <dgm:pt modelId="{7D4EC1C0-C517-422D-80C3-F132D51AA3BC}">
      <dgm:prSet/>
      <dgm:spPr/>
      <dgm:t>
        <a:bodyPr/>
        <a:lstStyle/>
        <a:p>
          <a:r>
            <a:rPr lang="en-GB" dirty="0"/>
            <a:t>Advertising</a:t>
          </a:r>
        </a:p>
      </dgm:t>
    </dgm:pt>
    <dgm:pt modelId="{17CE5E1B-DD16-4030-BFFD-63882676F668}" type="parTrans" cxnId="{31CB3A9C-3E68-4C04-94A2-8A73D19617C5}">
      <dgm:prSet/>
      <dgm:spPr/>
      <dgm:t>
        <a:bodyPr/>
        <a:lstStyle/>
        <a:p>
          <a:endParaRPr lang="en-GB"/>
        </a:p>
      </dgm:t>
    </dgm:pt>
    <dgm:pt modelId="{B2AC49F9-EF60-4CD8-8C0D-14310876B0FA}" type="sibTrans" cxnId="{31CB3A9C-3E68-4C04-94A2-8A73D19617C5}">
      <dgm:prSet/>
      <dgm:spPr/>
      <dgm:t>
        <a:bodyPr/>
        <a:lstStyle/>
        <a:p>
          <a:endParaRPr lang="en-GB"/>
        </a:p>
      </dgm:t>
    </dgm:pt>
    <dgm:pt modelId="{2CED3EDA-C96B-4C67-BFF7-60526147A72E}">
      <dgm:prSet/>
      <dgm:spPr/>
      <dgm:t>
        <a:bodyPr/>
        <a:lstStyle/>
        <a:p>
          <a:r>
            <a:rPr lang="en-GB" dirty="0"/>
            <a:t>Sales Promotions</a:t>
          </a:r>
        </a:p>
      </dgm:t>
    </dgm:pt>
    <dgm:pt modelId="{FD3EA94E-99D5-4D81-9979-D2F6BA63BC7C}" type="parTrans" cxnId="{74B6963A-8024-4473-9432-CA48508E147D}">
      <dgm:prSet/>
      <dgm:spPr/>
      <dgm:t>
        <a:bodyPr/>
        <a:lstStyle/>
        <a:p>
          <a:endParaRPr lang="en-GB"/>
        </a:p>
      </dgm:t>
    </dgm:pt>
    <dgm:pt modelId="{B8494C8B-D1E8-494E-8441-612141913127}" type="sibTrans" cxnId="{74B6963A-8024-4473-9432-CA48508E147D}">
      <dgm:prSet/>
      <dgm:spPr/>
      <dgm:t>
        <a:bodyPr/>
        <a:lstStyle/>
        <a:p>
          <a:endParaRPr lang="en-GB"/>
        </a:p>
      </dgm:t>
    </dgm:pt>
    <dgm:pt modelId="{76A490DC-5B8D-4A62-83E8-9E1DEED046CA}">
      <dgm:prSet/>
      <dgm:spPr/>
      <dgm:t>
        <a:bodyPr/>
        <a:lstStyle/>
        <a:p>
          <a:r>
            <a:rPr lang="en-GB" dirty="0"/>
            <a:t>Selling (Products and Services)</a:t>
          </a:r>
        </a:p>
      </dgm:t>
    </dgm:pt>
    <dgm:pt modelId="{9F10B96C-0223-4EA5-8818-EF1E71D18287}" type="parTrans" cxnId="{B1E76DE3-B370-4F27-8F32-CD5EF1D8FE55}">
      <dgm:prSet/>
      <dgm:spPr/>
      <dgm:t>
        <a:bodyPr/>
        <a:lstStyle/>
        <a:p>
          <a:endParaRPr lang="en-GB"/>
        </a:p>
      </dgm:t>
    </dgm:pt>
    <dgm:pt modelId="{9D1612CC-0EEF-488E-8F14-D8AD2FE9B51C}" type="sibTrans" cxnId="{B1E76DE3-B370-4F27-8F32-CD5EF1D8FE55}">
      <dgm:prSet/>
      <dgm:spPr/>
      <dgm:t>
        <a:bodyPr/>
        <a:lstStyle/>
        <a:p>
          <a:endParaRPr lang="en-GB"/>
        </a:p>
      </dgm:t>
    </dgm:pt>
    <dgm:pt modelId="{D555C385-C206-4051-AF63-048237E439FF}">
      <dgm:prSet/>
      <dgm:spPr/>
      <dgm:t>
        <a:bodyPr/>
        <a:lstStyle/>
        <a:p>
          <a:r>
            <a:rPr lang="en-GB" dirty="0"/>
            <a:t>Direct Marketing</a:t>
          </a:r>
        </a:p>
      </dgm:t>
    </dgm:pt>
    <dgm:pt modelId="{06FD2391-190B-4D74-91A9-60DA4565BAE3}" type="parTrans" cxnId="{2B690E09-A30A-4036-9E28-F5D832A1F5F8}">
      <dgm:prSet/>
      <dgm:spPr/>
      <dgm:t>
        <a:bodyPr/>
        <a:lstStyle/>
        <a:p>
          <a:endParaRPr lang="en-GB"/>
        </a:p>
      </dgm:t>
    </dgm:pt>
    <dgm:pt modelId="{5F3D0BB9-BA9A-4769-A58A-25D86073CCB8}" type="sibTrans" cxnId="{2B690E09-A30A-4036-9E28-F5D832A1F5F8}">
      <dgm:prSet/>
      <dgm:spPr/>
      <dgm:t>
        <a:bodyPr/>
        <a:lstStyle/>
        <a:p>
          <a:endParaRPr lang="en-GB"/>
        </a:p>
      </dgm:t>
    </dgm:pt>
    <dgm:pt modelId="{0EE17A71-4B5A-44BB-A39B-F39B103617C0}">
      <dgm:prSet/>
      <dgm:spPr/>
      <dgm:t>
        <a:bodyPr/>
        <a:lstStyle/>
        <a:p>
          <a:r>
            <a:rPr lang="en-GB" dirty="0"/>
            <a:t>Profitability Enhancement</a:t>
          </a:r>
        </a:p>
      </dgm:t>
    </dgm:pt>
    <dgm:pt modelId="{4538481C-9B68-4CD2-83E6-DFFD21967103}" type="parTrans" cxnId="{AB5CAC20-80A4-4928-BB4E-9E698B43AB19}">
      <dgm:prSet/>
      <dgm:spPr/>
      <dgm:t>
        <a:bodyPr/>
        <a:lstStyle/>
        <a:p>
          <a:endParaRPr lang="en-GB"/>
        </a:p>
      </dgm:t>
    </dgm:pt>
    <dgm:pt modelId="{6F449B46-B564-4A3D-9CA6-F51B40DD0AEF}" type="sibTrans" cxnId="{AB5CAC20-80A4-4928-BB4E-9E698B43AB19}">
      <dgm:prSet/>
      <dgm:spPr/>
      <dgm:t>
        <a:bodyPr/>
        <a:lstStyle/>
        <a:p>
          <a:endParaRPr lang="en-GB"/>
        </a:p>
      </dgm:t>
    </dgm:pt>
    <dgm:pt modelId="{DF39F017-F0B9-4722-A2DD-428480600384}">
      <dgm:prSet/>
      <dgm:spPr/>
      <dgm:t>
        <a:bodyPr/>
        <a:lstStyle/>
        <a:p>
          <a:r>
            <a:rPr lang="en-GB" dirty="0"/>
            <a:t>Capital and Finance Planning</a:t>
          </a:r>
        </a:p>
      </dgm:t>
    </dgm:pt>
    <dgm:pt modelId="{A1330514-5053-499C-9A7F-3081D2E0634C}" type="parTrans" cxnId="{221CD8CF-9767-4467-A635-8719CCDCF0A3}">
      <dgm:prSet/>
      <dgm:spPr/>
      <dgm:t>
        <a:bodyPr/>
        <a:lstStyle/>
        <a:p>
          <a:endParaRPr lang="en-GB"/>
        </a:p>
      </dgm:t>
    </dgm:pt>
    <dgm:pt modelId="{78139553-3F41-46B7-B5B8-20225C5DA584}" type="sibTrans" cxnId="{221CD8CF-9767-4467-A635-8719CCDCF0A3}">
      <dgm:prSet/>
      <dgm:spPr/>
      <dgm:t>
        <a:bodyPr/>
        <a:lstStyle/>
        <a:p>
          <a:endParaRPr lang="en-GB"/>
        </a:p>
      </dgm:t>
    </dgm:pt>
    <dgm:pt modelId="{F2B44641-E9AB-4C84-9219-F74F69F82245}">
      <dgm:prSet/>
      <dgm:spPr/>
      <dgm:t>
        <a:bodyPr/>
        <a:lstStyle/>
        <a:p>
          <a:r>
            <a:rPr lang="en-GB" dirty="0"/>
            <a:t>Business Coaching and mentoring</a:t>
          </a:r>
        </a:p>
      </dgm:t>
    </dgm:pt>
    <dgm:pt modelId="{B0DC7BB0-697C-467E-95AF-D7ED6D31C496}" type="parTrans" cxnId="{8E2B2154-C492-4563-8905-08F9F1B8BD3D}">
      <dgm:prSet/>
      <dgm:spPr/>
      <dgm:t>
        <a:bodyPr/>
        <a:lstStyle/>
        <a:p>
          <a:endParaRPr lang="en-GB"/>
        </a:p>
      </dgm:t>
    </dgm:pt>
    <dgm:pt modelId="{C01B997E-6B6E-4B9F-965C-3EC36D4FC8DF}" type="sibTrans" cxnId="{8E2B2154-C492-4563-8905-08F9F1B8BD3D}">
      <dgm:prSet/>
      <dgm:spPr/>
      <dgm:t>
        <a:bodyPr/>
        <a:lstStyle/>
        <a:p>
          <a:endParaRPr lang="en-GB"/>
        </a:p>
      </dgm:t>
    </dgm:pt>
    <dgm:pt modelId="{24FEC9EF-3883-4DEF-987F-D2A6D55C5F64}">
      <dgm:prSet/>
      <dgm:spPr/>
      <dgm:t>
        <a:bodyPr/>
        <a:lstStyle/>
        <a:p>
          <a:r>
            <a:rPr lang="en-GB" dirty="0"/>
            <a:t>Business Growth Acceleration</a:t>
          </a:r>
        </a:p>
      </dgm:t>
    </dgm:pt>
    <dgm:pt modelId="{E82E4CA7-9961-45FA-AA05-72CCCAB0E194}" type="parTrans" cxnId="{E1755D02-FD56-4D36-BF17-2574480E5B91}">
      <dgm:prSet/>
      <dgm:spPr/>
      <dgm:t>
        <a:bodyPr/>
        <a:lstStyle/>
        <a:p>
          <a:endParaRPr lang="en-GB"/>
        </a:p>
      </dgm:t>
    </dgm:pt>
    <dgm:pt modelId="{6F3035E1-38ED-403B-9401-B75C78CF0A57}" type="sibTrans" cxnId="{E1755D02-FD56-4D36-BF17-2574480E5B91}">
      <dgm:prSet/>
      <dgm:spPr/>
      <dgm:t>
        <a:bodyPr/>
        <a:lstStyle/>
        <a:p>
          <a:endParaRPr lang="en-GB"/>
        </a:p>
      </dgm:t>
    </dgm:pt>
    <dgm:pt modelId="{5B2132F8-412D-4437-9688-F4FAF3AFE7DD}">
      <dgm:prSet/>
      <dgm:spPr/>
      <dgm:t>
        <a:bodyPr/>
        <a:lstStyle/>
        <a:p>
          <a:r>
            <a:rPr lang="en-GB" dirty="0"/>
            <a:t>Target Marketing</a:t>
          </a:r>
        </a:p>
      </dgm:t>
    </dgm:pt>
    <dgm:pt modelId="{048B3B75-D7D3-4B7B-90A8-26335BAA7340}" type="parTrans" cxnId="{0EC8A011-ED61-48A2-914E-8FC5EC7599B4}">
      <dgm:prSet/>
      <dgm:spPr/>
      <dgm:t>
        <a:bodyPr/>
        <a:lstStyle/>
        <a:p>
          <a:endParaRPr lang="en-GB"/>
        </a:p>
      </dgm:t>
    </dgm:pt>
    <dgm:pt modelId="{F48BC79B-5A8E-4C33-A679-28AEF856838E}" type="sibTrans" cxnId="{0EC8A011-ED61-48A2-914E-8FC5EC7599B4}">
      <dgm:prSet/>
      <dgm:spPr/>
      <dgm:t>
        <a:bodyPr/>
        <a:lstStyle/>
        <a:p>
          <a:endParaRPr lang="en-GB"/>
        </a:p>
      </dgm:t>
    </dgm:pt>
    <dgm:pt modelId="{418952A1-51FF-4418-AB3A-B07C456DB2D3}">
      <dgm:prSet/>
      <dgm:spPr/>
      <dgm:t>
        <a:bodyPr/>
        <a:lstStyle/>
        <a:p>
          <a:r>
            <a:rPr lang="en-GB" dirty="0"/>
            <a:t>PR and Loyalty Building</a:t>
          </a:r>
        </a:p>
      </dgm:t>
    </dgm:pt>
    <dgm:pt modelId="{DFA39BC1-58A0-4178-B097-EC7C36A87A08}" type="parTrans" cxnId="{87059E93-5FA5-4E13-9267-C7878571A385}">
      <dgm:prSet/>
      <dgm:spPr/>
      <dgm:t>
        <a:bodyPr/>
        <a:lstStyle/>
        <a:p>
          <a:endParaRPr lang="en-GB"/>
        </a:p>
      </dgm:t>
    </dgm:pt>
    <dgm:pt modelId="{BBA33D4D-B70E-4B98-BBD0-44F3F2E63F97}" type="sibTrans" cxnId="{87059E93-5FA5-4E13-9267-C7878571A385}">
      <dgm:prSet/>
      <dgm:spPr/>
      <dgm:t>
        <a:bodyPr/>
        <a:lstStyle/>
        <a:p>
          <a:endParaRPr lang="en-GB"/>
        </a:p>
      </dgm:t>
    </dgm:pt>
    <dgm:pt modelId="{2CC64395-2CA2-4FE6-B005-B97F7C0F65A0}">
      <dgm:prSet/>
      <dgm:spPr/>
      <dgm:t>
        <a:bodyPr/>
        <a:lstStyle/>
        <a:p>
          <a:r>
            <a:rPr lang="en-GB" dirty="0"/>
            <a:t>Cash Flow Improvement</a:t>
          </a:r>
        </a:p>
      </dgm:t>
    </dgm:pt>
    <dgm:pt modelId="{F4BEEF42-F05C-44CB-8971-F3B4174D226D}" type="parTrans" cxnId="{0D0B59A4-2124-438D-951C-E9A81479CC82}">
      <dgm:prSet/>
      <dgm:spPr/>
      <dgm:t>
        <a:bodyPr/>
        <a:lstStyle/>
        <a:p>
          <a:endParaRPr lang="en-GB"/>
        </a:p>
      </dgm:t>
    </dgm:pt>
    <dgm:pt modelId="{88ECA2B6-4DC3-49DC-98BB-543AC4341E98}" type="sibTrans" cxnId="{0D0B59A4-2124-438D-951C-E9A81479CC82}">
      <dgm:prSet/>
      <dgm:spPr/>
      <dgm:t>
        <a:bodyPr/>
        <a:lstStyle/>
        <a:p>
          <a:endParaRPr lang="en-GB"/>
        </a:p>
      </dgm:t>
    </dgm:pt>
    <dgm:pt modelId="{875122BA-6CCD-47D6-802F-B4D15E415760}">
      <dgm:prSet/>
      <dgm:spPr/>
      <dgm:t>
        <a:bodyPr/>
        <a:lstStyle/>
        <a:p>
          <a:r>
            <a:rPr lang="en-GB" dirty="0"/>
            <a:t>Business Planning and Masterclasses</a:t>
          </a:r>
        </a:p>
      </dgm:t>
    </dgm:pt>
    <dgm:pt modelId="{4BFF9108-539B-43E7-AD0C-AB70C0B981E9}" type="parTrans" cxnId="{0A07DA7F-7CDE-4D11-87BD-B5986D64AF6D}">
      <dgm:prSet/>
      <dgm:spPr/>
      <dgm:t>
        <a:bodyPr/>
        <a:lstStyle/>
        <a:p>
          <a:endParaRPr lang="en-GB"/>
        </a:p>
      </dgm:t>
    </dgm:pt>
    <dgm:pt modelId="{82338912-0B25-4680-BDC2-62B1F8714C74}" type="sibTrans" cxnId="{0A07DA7F-7CDE-4D11-87BD-B5986D64AF6D}">
      <dgm:prSet/>
      <dgm:spPr/>
      <dgm:t>
        <a:bodyPr/>
        <a:lstStyle/>
        <a:p>
          <a:endParaRPr lang="en-GB"/>
        </a:p>
      </dgm:t>
    </dgm:pt>
    <dgm:pt modelId="{F5B32A50-75D0-44D2-B477-2C03DAFE3133}" type="pres">
      <dgm:prSet presAssocID="{7D8FE225-F3E1-4A4B-A2D7-D4E26A4A44A2}" presName="diagram" presStyleCnt="0">
        <dgm:presLayoutVars>
          <dgm:dir/>
          <dgm:resizeHandles val="exact"/>
        </dgm:presLayoutVars>
      </dgm:prSet>
      <dgm:spPr/>
    </dgm:pt>
    <dgm:pt modelId="{132B6686-FA57-4F9C-82CD-2D71A86C717D}" type="pres">
      <dgm:prSet presAssocID="{7D4EC1C0-C517-422D-80C3-F132D51AA3BC}" presName="node" presStyleLbl="node1" presStyleIdx="0" presStyleCnt="12">
        <dgm:presLayoutVars>
          <dgm:bulletEnabled val="1"/>
        </dgm:presLayoutVars>
      </dgm:prSet>
      <dgm:spPr/>
    </dgm:pt>
    <dgm:pt modelId="{4A269F40-7E49-4A6E-9644-67DBF9440734}" type="pres">
      <dgm:prSet presAssocID="{B2AC49F9-EF60-4CD8-8C0D-14310876B0FA}" presName="sibTrans" presStyleCnt="0"/>
      <dgm:spPr/>
    </dgm:pt>
    <dgm:pt modelId="{D48B7660-5718-46C1-BA2A-1B8361133331}" type="pres">
      <dgm:prSet presAssocID="{2CED3EDA-C96B-4C67-BFF7-60526147A72E}" presName="node" presStyleLbl="node1" presStyleIdx="1" presStyleCnt="12">
        <dgm:presLayoutVars>
          <dgm:bulletEnabled val="1"/>
        </dgm:presLayoutVars>
      </dgm:prSet>
      <dgm:spPr/>
    </dgm:pt>
    <dgm:pt modelId="{6AEAF256-1695-4E6D-B45E-02E491A7B54B}" type="pres">
      <dgm:prSet presAssocID="{B8494C8B-D1E8-494E-8441-612141913127}" presName="sibTrans" presStyleCnt="0"/>
      <dgm:spPr/>
    </dgm:pt>
    <dgm:pt modelId="{3C519E6C-3916-4C21-8DF5-95C420995D8A}" type="pres">
      <dgm:prSet presAssocID="{76A490DC-5B8D-4A62-83E8-9E1DEED046CA}" presName="node" presStyleLbl="node1" presStyleIdx="2" presStyleCnt="12">
        <dgm:presLayoutVars>
          <dgm:bulletEnabled val="1"/>
        </dgm:presLayoutVars>
      </dgm:prSet>
      <dgm:spPr/>
    </dgm:pt>
    <dgm:pt modelId="{32DD3264-D12F-4A12-B0BC-108E3897185D}" type="pres">
      <dgm:prSet presAssocID="{9D1612CC-0EEF-488E-8F14-D8AD2FE9B51C}" presName="sibTrans" presStyleCnt="0"/>
      <dgm:spPr/>
    </dgm:pt>
    <dgm:pt modelId="{61027185-4368-4AC2-A736-D94389235D43}" type="pres">
      <dgm:prSet presAssocID="{D555C385-C206-4051-AF63-048237E439FF}" presName="node" presStyleLbl="node1" presStyleIdx="3" presStyleCnt="12">
        <dgm:presLayoutVars>
          <dgm:bulletEnabled val="1"/>
        </dgm:presLayoutVars>
      </dgm:prSet>
      <dgm:spPr/>
    </dgm:pt>
    <dgm:pt modelId="{33F605B2-DA74-4F3D-970D-6EF896F9463D}" type="pres">
      <dgm:prSet presAssocID="{5F3D0BB9-BA9A-4769-A58A-25D86073CCB8}" presName="sibTrans" presStyleCnt="0"/>
      <dgm:spPr/>
    </dgm:pt>
    <dgm:pt modelId="{003D3A45-AB65-4E6B-939E-D9DF15405AC6}" type="pres">
      <dgm:prSet presAssocID="{5B2132F8-412D-4437-9688-F4FAF3AFE7DD}" presName="node" presStyleLbl="node1" presStyleIdx="4" presStyleCnt="12">
        <dgm:presLayoutVars>
          <dgm:bulletEnabled val="1"/>
        </dgm:presLayoutVars>
      </dgm:prSet>
      <dgm:spPr/>
    </dgm:pt>
    <dgm:pt modelId="{6606C645-0730-49F6-B55F-FD33DF40EEB6}" type="pres">
      <dgm:prSet presAssocID="{F48BC79B-5A8E-4C33-A679-28AEF856838E}" presName="sibTrans" presStyleCnt="0"/>
      <dgm:spPr/>
    </dgm:pt>
    <dgm:pt modelId="{84A0EE8A-03CC-4BFD-B912-90516B2CD35C}" type="pres">
      <dgm:prSet presAssocID="{418952A1-51FF-4418-AB3A-B07C456DB2D3}" presName="node" presStyleLbl="node1" presStyleIdx="5" presStyleCnt="12">
        <dgm:presLayoutVars>
          <dgm:bulletEnabled val="1"/>
        </dgm:presLayoutVars>
      </dgm:prSet>
      <dgm:spPr/>
    </dgm:pt>
    <dgm:pt modelId="{FCA8AB30-452D-4873-8E17-AD74AD4D7680}" type="pres">
      <dgm:prSet presAssocID="{BBA33D4D-B70E-4B98-BBD0-44F3F2E63F97}" presName="sibTrans" presStyleCnt="0"/>
      <dgm:spPr/>
    </dgm:pt>
    <dgm:pt modelId="{CD13D931-EC0F-4D31-8FBC-2DEEFE6F3C59}" type="pres">
      <dgm:prSet presAssocID="{2CC64395-2CA2-4FE6-B005-B97F7C0F65A0}" presName="node" presStyleLbl="node1" presStyleIdx="6" presStyleCnt="12">
        <dgm:presLayoutVars>
          <dgm:bulletEnabled val="1"/>
        </dgm:presLayoutVars>
      </dgm:prSet>
      <dgm:spPr/>
    </dgm:pt>
    <dgm:pt modelId="{522F931B-5C68-4E4A-9BDD-C77C78E97239}" type="pres">
      <dgm:prSet presAssocID="{88ECA2B6-4DC3-49DC-98BB-543AC4341E98}" presName="sibTrans" presStyleCnt="0"/>
      <dgm:spPr/>
    </dgm:pt>
    <dgm:pt modelId="{AA4FB0F2-0D79-419F-A557-F4F0BA1612F6}" type="pres">
      <dgm:prSet presAssocID="{0EE17A71-4B5A-44BB-A39B-F39B103617C0}" presName="node" presStyleLbl="node1" presStyleIdx="7" presStyleCnt="12">
        <dgm:presLayoutVars>
          <dgm:bulletEnabled val="1"/>
        </dgm:presLayoutVars>
      </dgm:prSet>
      <dgm:spPr/>
    </dgm:pt>
    <dgm:pt modelId="{F0E25E59-7355-49E0-A5E3-0A3FBCD9D552}" type="pres">
      <dgm:prSet presAssocID="{6F449B46-B564-4A3D-9CA6-F51B40DD0AEF}" presName="sibTrans" presStyleCnt="0"/>
      <dgm:spPr/>
    </dgm:pt>
    <dgm:pt modelId="{9712A365-AF0C-4DDE-AF0F-F73C46D5CA18}" type="pres">
      <dgm:prSet presAssocID="{DF39F017-F0B9-4722-A2DD-428480600384}" presName="node" presStyleLbl="node1" presStyleIdx="8" presStyleCnt="12">
        <dgm:presLayoutVars>
          <dgm:bulletEnabled val="1"/>
        </dgm:presLayoutVars>
      </dgm:prSet>
      <dgm:spPr/>
    </dgm:pt>
    <dgm:pt modelId="{077104F1-452C-407C-AC7C-BBE3F8D1E313}" type="pres">
      <dgm:prSet presAssocID="{78139553-3F41-46B7-B5B8-20225C5DA584}" presName="sibTrans" presStyleCnt="0"/>
      <dgm:spPr/>
    </dgm:pt>
    <dgm:pt modelId="{22B691C2-F09E-441B-89DE-1EF6B57A898B}" type="pres">
      <dgm:prSet presAssocID="{F2B44641-E9AB-4C84-9219-F74F69F82245}" presName="node" presStyleLbl="node1" presStyleIdx="9" presStyleCnt="12">
        <dgm:presLayoutVars>
          <dgm:bulletEnabled val="1"/>
        </dgm:presLayoutVars>
      </dgm:prSet>
      <dgm:spPr/>
    </dgm:pt>
    <dgm:pt modelId="{22A4907F-D8C4-48CD-B667-76C609D3E7C9}" type="pres">
      <dgm:prSet presAssocID="{C01B997E-6B6E-4B9F-965C-3EC36D4FC8DF}" presName="sibTrans" presStyleCnt="0"/>
      <dgm:spPr/>
    </dgm:pt>
    <dgm:pt modelId="{69C2E891-D8A8-4217-ABB2-C9294D87D5BF}" type="pres">
      <dgm:prSet presAssocID="{875122BA-6CCD-47D6-802F-B4D15E415760}" presName="node" presStyleLbl="node1" presStyleIdx="10" presStyleCnt="12">
        <dgm:presLayoutVars>
          <dgm:bulletEnabled val="1"/>
        </dgm:presLayoutVars>
      </dgm:prSet>
      <dgm:spPr/>
    </dgm:pt>
    <dgm:pt modelId="{F4BDD8DF-6F05-4BEB-9B8E-318E12D8977F}" type="pres">
      <dgm:prSet presAssocID="{82338912-0B25-4680-BDC2-62B1F8714C74}" presName="sibTrans" presStyleCnt="0"/>
      <dgm:spPr/>
    </dgm:pt>
    <dgm:pt modelId="{C7202D4C-0B4B-4F24-8902-7D581799B1D1}" type="pres">
      <dgm:prSet presAssocID="{24FEC9EF-3883-4DEF-987F-D2A6D55C5F64}" presName="node" presStyleLbl="node1" presStyleIdx="11" presStyleCnt="12">
        <dgm:presLayoutVars>
          <dgm:bulletEnabled val="1"/>
        </dgm:presLayoutVars>
      </dgm:prSet>
      <dgm:spPr/>
    </dgm:pt>
  </dgm:ptLst>
  <dgm:cxnLst>
    <dgm:cxn modelId="{E1755D02-FD56-4D36-BF17-2574480E5B91}" srcId="{7D8FE225-F3E1-4A4B-A2D7-D4E26A4A44A2}" destId="{24FEC9EF-3883-4DEF-987F-D2A6D55C5F64}" srcOrd="11" destOrd="0" parTransId="{E82E4CA7-9961-45FA-AA05-72CCCAB0E194}" sibTransId="{6F3035E1-38ED-403B-9401-B75C78CF0A57}"/>
    <dgm:cxn modelId="{2B690E09-A30A-4036-9E28-F5D832A1F5F8}" srcId="{7D8FE225-F3E1-4A4B-A2D7-D4E26A4A44A2}" destId="{D555C385-C206-4051-AF63-048237E439FF}" srcOrd="3" destOrd="0" parTransId="{06FD2391-190B-4D74-91A9-60DA4565BAE3}" sibTransId="{5F3D0BB9-BA9A-4769-A58A-25D86073CCB8}"/>
    <dgm:cxn modelId="{0EC8A011-ED61-48A2-914E-8FC5EC7599B4}" srcId="{7D8FE225-F3E1-4A4B-A2D7-D4E26A4A44A2}" destId="{5B2132F8-412D-4437-9688-F4FAF3AFE7DD}" srcOrd="4" destOrd="0" parTransId="{048B3B75-D7D3-4B7B-90A8-26335BAA7340}" sibTransId="{F48BC79B-5A8E-4C33-A679-28AEF856838E}"/>
    <dgm:cxn modelId="{D48D261A-4409-4D87-8E41-1F3FAC991044}" type="presOf" srcId="{5B2132F8-412D-4437-9688-F4FAF3AFE7DD}" destId="{003D3A45-AB65-4E6B-939E-D9DF15405AC6}" srcOrd="0" destOrd="0" presId="urn:microsoft.com/office/officeart/2005/8/layout/default"/>
    <dgm:cxn modelId="{AB5CAC20-80A4-4928-BB4E-9E698B43AB19}" srcId="{7D8FE225-F3E1-4A4B-A2D7-D4E26A4A44A2}" destId="{0EE17A71-4B5A-44BB-A39B-F39B103617C0}" srcOrd="7" destOrd="0" parTransId="{4538481C-9B68-4CD2-83E6-DFFD21967103}" sibTransId="{6F449B46-B564-4A3D-9CA6-F51B40DD0AEF}"/>
    <dgm:cxn modelId="{FC63A923-A235-4C6D-A82F-5083DA6F53F9}" type="presOf" srcId="{0EE17A71-4B5A-44BB-A39B-F39B103617C0}" destId="{AA4FB0F2-0D79-419F-A557-F4F0BA1612F6}" srcOrd="0" destOrd="0" presId="urn:microsoft.com/office/officeart/2005/8/layout/default"/>
    <dgm:cxn modelId="{C8E2762E-4561-497C-8842-19F8523D32D8}" type="presOf" srcId="{76A490DC-5B8D-4A62-83E8-9E1DEED046CA}" destId="{3C519E6C-3916-4C21-8DF5-95C420995D8A}" srcOrd="0" destOrd="0" presId="urn:microsoft.com/office/officeart/2005/8/layout/default"/>
    <dgm:cxn modelId="{74B6963A-8024-4473-9432-CA48508E147D}" srcId="{7D8FE225-F3E1-4A4B-A2D7-D4E26A4A44A2}" destId="{2CED3EDA-C96B-4C67-BFF7-60526147A72E}" srcOrd="1" destOrd="0" parTransId="{FD3EA94E-99D5-4D81-9979-D2F6BA63BC7C}" sibTransId="{B8494C8B-D1E8-494E-8441-612141913127}"/>
    <dgm:cxn modelId="{C7CB4C67-00C8-4F33-9F3A-61D7C2BCB6CD}" type="presOf" srcId="{DF39F017-F0B9-4722-A2DD-428480600384}" destId="{9712A365-AF0C-4DDE-AF0F-F73C46D5CA18}" srcOrd="0" destOrd="0" presId="urn:microsoft.com/office/officeart/2005/8/layout/default"/>
    <dgm:cxn modelId="{8E2B2154-C492-4563-8905-08F9F1B8BD3D}" srcId="{7D8FE225-F3E1-4A4B-A2D7-D4E26A4A44A2}" destId="{F2B44641-E9AB-4C84-9219-F74F69F82245}" srcOrd="9" destOrd="0" parTransId="{B0DC7BB0-697C-467E-95AF-D7ED6D31C496}" sibTransId="{C01B997E-6B6E-4B9F-965C-3EC36D4FC8DF}"/>
    <dgm:cxn modelId="{0C71247F-276B-4F0B-AE27-BC56990DCD81}" type="presOf" srcId="{418952A1-51FF-4418-AB3A-B07C456DB2D3}" destId="{84A0EE8A-03CC-4BFD-B912-90516B2CD35C}" srcOrd="0" destOrd="0" presId="urn:microsoft.com/office/officeart/2005/8/layout/default"/>
    <dgm:cxn modelId="{0A07DA7F-7CDE-4D11-87BD-B5986D64AF6D}" srcId="{7D8FE225-F3E1-4A4B-A2D7-D4E26A4A44A2}" destId="{875122BA-6CCD-47D6-802F-B4D15E415760}" srcOrd="10" destOrd="0" parTransId="{4BFF9108-539B-43E7-AD0C-AB70C0B981E9}" sibTransId="{82338912-0B25-4680-BDC2-62B1F8714C74}"/>
    <dgm:cxn modelId="{F75C858A-2CD2-4E40-81AC-6C257A6E2F76}" type="presOf" srcId="{7D8FE225-F3E1-4A4B-A2D7-D4E26A4A44A2}" destId="{F5B32A50-75D0-44D2-B477-2C03DAFE3133}" srcOrd="0" destOrd="0" presId="urn:microsoft.com/office/officeart/2005/8/layout/default"/>
    <dgm:cxn modelId="{B7DEE691-681C-4CAE-A27F-246580474D47}" type="presOf" srcId="{D555C385-C206-4051-AF63-048237E439FF}" destId="{61027185-4368-4AC2-A736-D94389235D43}" srcOrd="0" destOrd="0" presId="urn:microsoft.com/office/officeart/2005/8/layout/default"/>
    <dgm:cxn modelId="{87059E93-5FA5-4E13-9267-C7878571A385}" srcId="{7D8FE225-F3E1-4A4B-A2D7-D4E26A4A44A2}" destId="{418952A1-51FF-4418-AB3A-B07C456DB2D3}" srcOrd="5" destOrd="0" parTransId="{DFA39BC1-58A0-4178-B097-EC7C36A87A08}" sibTransId="{BBA33D4D-B70E-4B98-BBD0-44F3F2E63F97}"/>
    <dgm:cxn modelId="{5696F697-C15D-4AEB-86F3-BFD0BC429885}" type="presOf" srcId="{7D4EC1C0-C517-422D-80C3-F132D51AA3BC}" destId="{132B6686-FA57-4F9C-82CD-2D71A86C717D}" srcOrd="0" destOrd="0" presId="urn:microsoft.com/office/officeart/2005/8/layout/default"/>
    <dgm:cxn modelId="{31CB3A9C-3E68-4C04-94A2-8A73D19617C5}" srcId="{7D8FE225-F3E1-4A4B-A2D7-D4E26A4A44A2}" destId="{7D4EC1C0-C517-422D-80C3-F132D51AA3BC}" srcOrd="0" destOrd="0" parTransId="{17CE5E1B-DD16-4030-BFFD-63882676F668}" sibTransId="{B2AC49F9-EF60-4CD8-8C0D-14310876B0FA}"/>
    <dgm:cxn modelId="{0D0B59A4-2124-438D-951C-E9A81479CC82}" srcId="{7D8FE225-F3E1-4A4B-A2D7-D4E26A4A44A2}" destId="{2CC64395-2CA2-4FE6-B005-B97F7C0F65A0}" srcOrd="6" destOrd="0" parTransId="{F4BEEF42-F05C-44CB-8971-F3B4174D226D}" sibTransId="{88ECA2B6-4DC3-49DC-98BB-543AC4341E98}"/>
    <dgm:cxn modelId="{C5351BA9-9F52-4116-A2F2-D55531C0FFF8}" type="presOf" srcId="{24FEC9EF-3883-4DEF-987F-D2A6D55C5F64}" destId="{C7202D4C-0B4B-4F24-8902-7D581799B1D1}" srcOrd="0" destOrd="0" presId="urn:microsoft.com/office/officeart/2005/8/layout/default"/>
    <dgm:cxn modelId="{225021CF-2289-4E8B-ABCA-3FACEAD26867}" type="presOf" srcId="{F2B44641-E9AB-4C84-9219-F74F69F82245}" destId="{22B691C2-F09E-441B-89DE-1EF6B57A898B}" srcOrd="0" destOrd="0" presId="urn:microsoft.com/office/officeart/2005/8/layout/default"/>
    <dgm:cxn modelId="{221CD8CF-9767-4467-A635-8719CCDCF0A3}" srcId="{7D8FE225-F3E1-4A4B-A2D7-D4E26A4A44A2}" destId="{DF39F017-F0B9-4722-A2DD-428480600384}" srcOrd="8" destOrd="0" parTransId="{A1330514-5053-499C-9A7F-3081D2E0634C}" sibTransId="{78139553-3F41-46B7-B5B8-20225C5DA584}"/>
    <dgm:cxn modelId="{AC0955DB-8981-4345-A896-8C533C722F59}" type="presOf" srcId="{875122BA-6CCD-47D6-802F-B4D15E415760}" destId="{69C2E891-D8A8-4217-ABB2-C9294D87D5BF}" srcOrd="0" destOrd="0" presId="urn:microsoft.com/office/officeart/2005/8/layout/default"/>
    <dgm:cxn modelId="{D77D91DC-9629-4490-8058-8C3F2E980443}" type="presOf" srcId="{2CC64395-2CA2-4FE6-B005-B97F7C0F65A0}" destId="{CD13D931-EC0F-4D31-8FBC-2DEEFE6F3C59}" srcOrd="0" destOrd="0" presId="urn:microsoft.com/office/officeart/2005/8/layout/default"/>
    <dgm:cxn modelId="{B1E76DE3-B370-4F27-8F32-CD5EF1D8FE55}" srcId="{7D8FE225-F3E1-4A4B-A2D7-D4E26A4A44A2}" destId="{76A490DC-5B8D-4A62-83E8-9E1DEED046CA}" srcOrd="2" destOrd="0" parTransId="{9F10B96C-0223-4EA5-8818-EF1E71D18287}" sibTransId="{9D1612CC-0EEF-488E-8F14-D8AD2FE9B51C}"/>
    <dgm:cxn modelId="{FDC291F7-47EB-4E71-B653-B81909A72361}" type="presOf" srcId="{2CED3EDA-C96B-4C67-BFF7-60526147A72E}" destId="{D48B7660-5718-46C1-BA2A-1B8361133331}" srcOrd="0" destOrd="0" presId="urn:microsoft.com/office/officeart/2005/8/layout/default"/>
    <dgm:cxn modelId="{EFDBA0D4-4E98-47F2-B50E-3A947354DEF9}" type="presParOf" srcId="{F5B32A50-75D0-44D2-B477-2C03DAFE3133}" destId="{132B6686-FA57-4F9C-82CD-2D71A86C717D}" srcOrd="0" destOrd="0" presId="urn:microsoft.com/office/officeart/2005/8/layout/default"/>
    <dgm:cxn modelId="{9DD433AB-CED1-4D34-A777-3637C354B4FC}" type="presParOf" srcId="{F5B32A50-75D0-44D2-B477-2C03DAFE3133}" destId="{4A269F40-7E49-4A6E-9644-67DBF9440734}" srcOrd="1" destOrd="0" presId="urn:microsoft.com/office/officeart/2005/8/layout/default"/>
    <dgm:cxn modelId="{8A69CD7F-E77B-41EB-AC0D-AC41A188F6FC}" type="presParOf" srcId="{F5B32A50-75D0-44D2-B477-2C03DAFE3133}" destId="{D48B7660-5718-46C1-BA2A-1B8361133331}" srcOrd="2" destOrd="0" presId="urn:microsoft.com/office/officeart/2005/8/layout/default"/>
    <dgm:cxn modelId="{22569BC6-D17C-4218-B791-865BD121E57E}" type="presParOf" srcId="{F5B32A50-75D0-44D2-B477-2C03DAFE3133}" destId="{6AEAF256-1695-4E6D-B45E-02E491A7B54B}" srcOrd="3" destOrd="0" presId="urn:microsoft.com/office/officeart/2005/8/layout/default"/>
    <dgm:cxn modelId="{4C24C093-D47A-4908-8DDF-F35BB79CD784}" type="presParOf" srcId="{F5B32A50-75D0-44D2-B477-2C03DAFE3133}" destId="{3C519E6C-3916-4C21-8DF5-95C420995D8A}" srcOrd="4" destOrd="0" presId="urn:microsoft.com/office/officeart/2005/8/layout/default"/>
    <dgm:cxn modelId="{2126FFE6-869C-466E-90AF-5E69AE0CD744}" type="presParOf" srcId="{F5B32A50-75D0-44D2-B477-2C03DAFE3133}" destId="{32DD3264-D12F-4A12-B0BC-108E3897185D}" srcOrd="5" destOrd="0" presId="urn:microsoft.com/office/officeart/2005/8/layout/default"/>
    <dgm:cxn modelId="{182E843B-D624-482D-A1D4-E17EF8B2A2AF}" type="presParOf" srcId="{F5B32A50-75D0-44D2-B477-2C03DAFE3133}" destId="{61027185-4368-4AC2-A736-D94389235D43}" srcOrd="6" destOrd="0" presId="urn:microsoft.com/office/officeart/2005/8/layout/default"/>
    <dgm:cxn modelId="{FCF2CE9D-BABE-4586-9F84-41D782062355}" type="presParOf" srcId="{F5B32A50-75D0-44D2-B477-2C03DAFE3133}" destId="{33F605B2-DA74-4F3D-970D-6EF896F9463D}" srcOrd="7" destOrd="0" presId="urn:microsoft.com/office/officeart/2005/8/layout/default"/>
    <dgm:cxn modelId="{6F3A5F87-066D-4A7D-BABD-CB9AAAD8FB56}" type="presParOf" srcId="{F5B32A50-75D0-44D2-B477-2C03DAFE3133}" destId="{003D3A45-AB65-4E6B-939E-D9DF15405AC6}" srcOrd="8" destOrd="0" presId="urn:microsoft.com/office/officeart/2005/8/layout/default"/>
    <dgm:cxn modelId="{25A3B11F-1685-4A55-AD00-019263C108D7}" type="presParOf" srcId="{F5B32A50-75D0-44D2-B477-2C03DAFE3133}" destId="{6606C645-0730-49F6-B55F-FD33DF40EEB6}" srcOrd="9" destOrd="0" presId="urn:microsoft.com/office/officeart/2005/8/layout/default"/>
    <dgm:cxn modelId="{80549CDD-28F1-4591-AD47-112C994CBD29}" type="presParOf" srcId="{F5B32A50-75D0-44D2-B477-2C03DAFE3133}" destId="{84A0EE8A-03CC-4BFD-B912-90516B2CD35C}" srcOrd="10" destOrd="0" presId="urn:microsoft.com/office/officeart/2005/8/layout/default"/>
    <dgm:cxn modelId="{2454F4BF-B970-412D-AFB1-51089BF11001}" type="presParOf" srcId="{F5B32A50-75D0-44D2-B477-2C03DAFE3133}" destId="{FCA8AB30-452D-4873-8E17-AD74AD4D7680}" srcOrd="11" destOrd="0" presId="urn:microsoft.com/office/officeart/2005/8/layout/default"/>
    <dgm:cxn modelId="{620A20A6-5421-4458-A94E-91C316F046FE}" type="presParOf" srcId="{F5B32A50-75D0-44D2-B477-2C03DAFE3133}" destId="{CD13D931-EC0F-4D31-8FBC-2DEEFE6F3C59}" srcOrd="12" destOrd="0" presId="urn:microsoft.com/office/officeart/2005/8/layout/default"/>
    <dgm:cxn modelId="{96CD3A9D-B4E0-436E-8934-5CD034C7C50C}" type="presParOf" srcId="{F5B32A50-75D0-44D2-B477-2C03DAFE3133}" destId="{522F931B-5C68-4E4A-9BDD-C77C78E97239}" srcOrd="13" destOrd="0" presId="urn:microsoft.com/office/officeart/2005/8/layout/default"/>
    <dgm:cxn modelId="{26D852BC-EDAE-477F-B181-1AB489A6B806}" type="presParOf" srcId="{F5B32A50-75D0-44D2-B477-2C03DAFE3133}" destId="{AA4FB0F2-0D79-419F-A557-F4F0BA1612F6}" srcOrd="14" destOrd="0" presId="urn:microsoft.com/office/officeart/2005/8/layout/default"/>
    <dgm:cxn modelId="{403EBBD8-536A-454F-9668-8943969A3A6A}" type="presParOf" srcId="{F5B32A50-75D0-44D2-B477-2C03DAFE3133}" destId="{F0E25E59-7355-49E0-A5E3-0A3FBCD9D552}" srcOrd="15" destOrd="0" presId="urn:microsoft.com/office/officeart/2005/8/layout/default"/>
    <dgm:cxn modelId="{BA8F414A-7278-4D0D-B872-6F96B3350CF4}" type="presParOf" srcId="{F5B32A50-75D0-44D2-B477-2C03DAFE3133}" destId="{9712A365-AF0C-4DDE-AF0F-F73C46D5CA18}" srcOrd="16" destOrd="0" presId="urn:microsoft.com/office/officeart/2005/8/layout/default"/>
    <dgm:cxn modelId="{447A03DC-E604-4875-B670-462DA4AA857A}" type="presParOf" srcId="{F5B32A50-75D0-44D2-B477-2C03DAFE3133}" destId="{077104F1-452C-407C-AC7C-BBE3F8D1E313}" srcOrd="17" destOrd="0" presId="urn:microsoft.com/office/officeart/2005/8/layout/default"/>
    <dgm:cxn modelId="{0A851C73-39C5-4FCE-8B46-CA234B408C52}" type="presParOf" srcId="{F5B32A50-75D0-44D2-B477-2C03DAFE3133}" destId="{22B691C2-F09E-441B-89DE-1EF6B57A898B}" srcOrd="18" destOrd="0" presId="urn:microsoft.com/office/officeart/2005/8/layout/default"/>
    <dgm:cxn modelId="{3F1AF1F3-7971-459F-923E-318DFD770AF1}" type="presParOf" srcId="{F5B32A50-75D0-44D2-B477-2C03DAFE3133}" destId="{22A4907F-D8C4-48CD-B667-76C609D3E7C9}" srcOrd="19" destOrd="0" presId="urn:microsoft.com/office/officeart/2005/8/layout/default"/>
    <dgm:cxn modelId="{3E614C6F-728D-47A5-9407-A1C80EE0D1A7}" type="presParOf" srcId="{F5B32A50-75D0-44D2-B477-2C03DAFE3133}" destId="{69C2E891-D8A8-4217-ABB2-C9294D87D5BF}" srcOrd="20" destOrd="0" presId="urn:microsoft.com/office/officeart/2005/8/layout/default"/>
    <dgm:cxn modelId="{E3B66B2B-1E46-45D6-9472-D969AFA42F03}" type="presParOf" srcId="{F5B32A50-75D0-44D2-B477-2C03DAFE3133}" destId="{F4BDD8DF-6F05-4BEB-9B8E-318E12D8977F}" srcOrd="21" destOrd="0" presId="urn:microsoft.com/office/officeart/2005/8/layout/default"/>
    <dgm:cxn modelId="{90375252-C8BE-47B7-97C3-CAD0BAA4C3D8}" type="presParOf" srcId="{F5B32A50-75D0-44D2-B477-2C03DAFE3133}" destId="{C7202D4C-0B4B-4F24-8902-7D581799B1D1}"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8FE225-F3E1-4A4B-A2D7-D4E26A4A44A2}" type="doc">
      <dgm:prSet loTypeId="urn:microsoft.com/office/officeart/2005/8/layout/default" loCatId="list" qsTypeId="urn:microsoft.com/office/officeart/2005/8/quickstyle/simple5" qsCatId="simple" csTypeId="urn:microsoft.com/office/officeart/2005/8/colors/accent4_1" csCatId="accent4" phldr="1"/>
      <dgm:spPr/>
      <dgm:t>
        <a:bodyPr/>
        <a:lstStyle/>
        <a:p>
          <a:endParaRPr lang="en-GB"/>
        </a:p>
      </dgm:t>
    </dgm:pt>
    <dgm:pt modelId="{7D4EC1C0-C517-422D-80C3-F132D51AA3BC}">
      <dgm:prSet/>
      <dgm:spPr/>
      <dgm:t>
        <a:bodyPr/>
        <a:lstStyle/>
        <a:p>
          <a:r>
            <a:rPr lang="en-GB"/>
            <a:t>Speed Networking</a:t>
          </a:r>
        </a:p>
      </dgm:t>
    </dgm:pt>
    <dgm:pt modelId="{17CE5E1B-DD16-4030-BFFD-63882676F668}" type="parTrans" cxnId="{31CB3A9C-3E68-4C04-94A2-8A73D19617C5}">
      <dgm:prSet/>
      <dgm:spPr/>
      <dgm:t>
        <a:bodyPr/>
        <a:lstStyle/>
        <a:p>
          <a:endParaRPr lang="en-GB"/>
        </a:p>
      </dgm:t>
    </dgm:pt>
    <dgm:pt modelId="{B2AC49F9-EF60-4CD8-8C0D-14310876B0FA}" type="sibTrans" cxnId="{31CB3A9C-3E68-4C04-94A2-8A73D19617C5}">
      <dgm:prSet/>
      <dgm:spPr/>
      <dgm:t>
        <a:bodyPr/>
        <a:lstStyle/>
        <a:p>
          <a:endParaRPr lang="en-GB"/>
        </a:p>
      </dgm:t>
    </dgm:pt>
    <dgm:pt modelId="{66C41F46-D643-4EB7-A399-D2A2FD551D24}">
      <dgm:prSet/>
      <dgm:spPr/>
      <dgm:t>
        <a:bodyPr/>
        <a:lstStyle/>
        <a:p>
          <a:r>
            <a:rPr lang="en-GB"/>
            <a:t>Vouchers &amp; Local Deals</a:t>
          </a:r>
        </a:p>
      </dgm:t>
    </dgm:pt>
    <dgm:pt modelId="{3ECE7ECD-D69F-4B8D-B8CD-4ECDF79A2128}" type="parTrans" cxnId="{9C80B2C3-0831-4E33-9CA7-3E30D1F9C6CA}">
      <dgm:prSet/>
      <dgm:spPr/>
      <dgm:t>
        <a:bodyPr/>
        <a:lstStyle/>
        <a:p>
          <a:endParaRPr lang="en-GB"/>
        </a:p>
      </dgm:t>
    </dgm:pt>
    <dgm:pt modelId="{38200D52-6038-40E9-A898-6330F6080B03}" type="sibTrans" cxnId="{9C80B2C3-0831-4E33-9CA7-3E30D1F9C6CA}">
      <dgm:prSet/>
      <dgm:spPr/>
      <dgm:t>
        <a:bodyPr/>
        <a:lstStyle/>
        <a:p>
          <a:endParaRPr lang="en-GB"/>
        </a:p>
      </dgm:t>
    </dgm:pt>
    <dgm:pt modelId="{1EE148D2-AE9B-40E5-B7FC-CD672098881F}">
      <dgm:prSet/>
      <dgm:spPr/>
      <dgm:t>
        <a:bodyPr/>
        <a:lstStyle/>
        <a:p>
          <a:r>
            <a:rPr lang="en-GB"/>
            <a:t>Ratings &amp; Reviews</a:t>
          </a:r>
        </a:p>
      </dgm:t>
    </dgm:pt>
    <dgm:pt modelId="{16E55E89-A06B-4AFC-ADDC-8A74DCD6DE8F}" type="parTrans" cxnId="{99143537-60B4-46BA-81FF-8BDC910FC351}">
      <dgm:prSet/>
      <dgm:spPr/>
      <dgm:t>
        <a:bodyPr/>
        <a:lstStyle/>
        <a:p>
          <a:endParaRPr lang="en-GB"/>
        </a:p>
      </dgm:t>
    </dgm:pt>
    <dgm:pt modelId="{C61F8B3A-312C-42E1-AC2B-499380A7C935}" type="sibTrans" cxnId="{99143537-60B4-46BA-81FF-8BDC910FC351}">
      <dgm:prSet/>
      <dgm:spPr/>
      <dgm:t>
        <a:bodyPr/>
        <a:lstStyle/>
        <a:p>
          <a:endParaRPr lang="en-GB"/>
        </a:p>
      </dgm:t>
    </dgm:pt>
    <dgm:pt modelId="{B82F5664-AB37-4B45-839C-7240CB5CB7D8}">
      <dgm:prSet/>
      <dgm:spPr/>
      <dgm:t>
        <a:bodyPr/>
        <a:lstStyle/>
        <a:p>
          <a:r>
            <a:rPr lang="en-GB"/>
            <a:t>Magazine Publication</a:t>
          </a:r>
        </a:p>
      </dgm:t>
    </dgm:pt>
    <dgm:pt modelId="{AF26DE82-A03A-47BE-A220-5A1461DB5341}" type="parTrans" cxnId="{57A8BE77-BF54-46C3-AE36-F4AA8DE5D00E}">
      <dgm:prSet/>
      <dgm:spPr/>
      <dgm:t>
        <a:bodyPr/>
        <a:lstStyle/>
        <a:p>
          <a:endParaRPr lang="en-GB"/>
        </a:p>
      </dgm:t>
    </dgm:pt>
    <dgm:pt modelId="{99A6BF31-4CD3-4D33-A914-2C050F559051}" type="sibTrans" cxnId="{57A8BE77-BF54-46C3-AE36-F4AA8DE5D00E}">
      <dgm:prSet/>
      <dgm:spPr/>
      <dgm:t>
        <a:bodyPr/>
        <a:lstStyle/>
        <a:p>
          <a:endParaRPr lang="en-GB"/>
        </a:p>
      </dgm:t>
    </dgm:pt>
    <dgm:pt modelId="{FF0EA8C4-727B-40B3-AEF8-3F300CF5B4AD}">
      <dgm:prSet/>
      <dgm:spPr/>
      <dgm:t>
        <a:bodyPr/>
        <a:lstStyle/>
        <a:p>
          <a:r>
            <a:rPr lang="en-GB"/>
            <a:t>Speaking Engagement</a:t>
          </a:r>
        </a:p>
      </dgm:t>
    </dgm:pt>
    <dgm:pt modelId="{6CC4091B-ED60-4639-ADCB-75BD25D01BE3}" type="parTrans" cxnId="{18E63C1A-3B0F-4152-B8B6-B426E93E5764}">
      <dgm:prSet/>
      <dgm:spPr/>
      <dgm:t>
        <a:bodyPr/>
        <a:lstStyle/>
        <a:p>
          <a:endParaRPr lang="en-GB"/>
        </a:p>
      </dgm:t>
    </dgm:pt>
    <dgm:pt modelId="{F92AEBC8-A488-4068-8D57-B5735CADF73A}" type="sibTrans" cxnId="{18E63C1A-3B0F-4152-B8B6-B426E93E5764}">
      <dgm:prSet/>
      <dgm:spPr/>
      <dgm:t>
        <a:bodyPr/>
        <a:lstStyle/>
        <a:p>
          <a:endParaRPr lang="en-GB"/>
        </a:p>
      </dgm:t>
    </dgm:pt>
    <dgm:pt modelId="{50DEF35A-0EAE-4A14-96B1-2D3A37F88059}">
      <dgm:prSet/>
      <dgm:spPr/>
      <dgm:t>
        <a:bodyPr/>
        <a:lstStyle/>
        <a:p>
          <a:r>
            <a:rPr lang="en-GB"/>
            <a:t>Display Banner Stands</a:t>
          </a:r>
        </a:p>
      </dgm:t>
    </dgm:pt>
    <dgm:pt modelId="{DF7EACB4-0B52-4EE8-88E0-5F7B5EC6FBAC}" type="parTrans" cxnId="{2DD6ACF4-23FA-4C85-87A5-73CEDB97823C}">
      <dgm:prSet/>
      <dgm:spPr/>
      <dgm:t>
        <a:bodyPr/>
        <a:lstStyle/>
        <a:p>
          <a:endParaRPr lang="en-GB"/>
        </a:p>
      </dgm:t>
    </dgm:pt>
    <dgm:pt modelId="{F9014214-99F5-4EB4-AB6F-D30854C93DFC}" type="sibTrans" cxnId="{2DD6ACF4-23FA-4C85-87A5-73CEDB97823C}">
      <dgm:prSet/>
      <dgm:spPr/>
      <dgm:t>
        <a:bodyPr/>
        <a:lstStyle/>
        <a:p>
          <a:endParaRPr lang="en-GB"/>
        </a:p>
      </dgm:t>
    </dgm:pt>
    <dgm:pt modelId="{985B84FA-F709-4050-AA3D-966282CD9A48}">
      <dgm:prSet/>
      <dgm:spPr/>
      <dgm:t>
        <a:bodyPr/>
        <a:lstStyle/>
        <a:p>
          <a:r>
            <a:rPr lang="en-GB"/>
            <a:t>Sponsorships</a:t>
          </a:r>
        </a:p>
      </dgm:t>
    </dgm:pt>
    <dgm:pt modelId="{76443BFB-EB28-4C02-846E-9D18301369E9}" type="parTrans" cxnId="{BB65D084-E99C-4C16-9017-B66A5329190C}">
      <dgm:prSet/>
      <dgm:spPr/>
      <dgm:t>
        <a:bodyPr/>
        <a:lstStyle/>
        <a:p>
          <a:endParaRPr lang="en-GB"/>
        </a:p>
      </dgm:t>
    </dgm:pt>
    <dgm:pt modelId="{8FD85064-3A71-41C3-A060-7AAFEE9920F9}" type="sibTrans" cxnId="{BB65D084-E99C-4C16-9017-B66A5329190C}">
      <dgm:prSet/>
      <dgm:spPr/>
      <dgm:t>
        <a:bodyPr/>
        <a:lstStyle/>
        <a:p>
          <a:endParaRPr lang="en-GB"/>
        </a:p>
      </dgm:t>
    </dgm:pt>
    <dgm:pt modelId="{B1FDFA26-3738-413D-B939-009CAE423F0B}">
      <dgm:prSet/>
      <dgm:spPr/>
      <dgm:t>
        <a:bodyPr/>
        <a:lstStyle/>
        <a:p>
          <a:r>
            <a:rPr lang="en-GB"/>
            <a:t>Trade Shows</a:t>
          </a:r>
        </a:p>
      </dgm:t>
    </dgm:pt>
    <dgm:pt modelId="{3C0CEBCB-C06E-4CDE-8040-173532068EC7}" type="parTrans" cxnId="{BC392B36-F772-421E-B851-B4C5B0AD620C}">
      <dgm:prSet/>
      <dgm:spPr/>
      <dgm:t>
        <a:bodyPr/>
        <a:lstStyle/>
        <a:p>
          <a:endParaRPr lang="en-GB"/>
        </a:p>
      </dgm:t>
    </dgm:pt>
    <dgm:pt modelId="{3C608D12-0666-4667-BC7E-BD3FA6CBFE66}" type="sibTrans" cxnId="{BC392B36-F772-421E-B851-B4C5B0AD620C}">
      <dgm:prSet/>
      <dgm:spPr/>
      <dgm:t>
        <a:bodyPr/>
        <a:lstStyle/>
        <a:p>
          <a:endParaRPr lang="en-GB"/>
        </a:p>
      </dgm:t>
    </dgm:pt>
    <dgm:pt modelId="{ED3A8A14-D461-48C6-AF75-454CEB188768}">
      <dgm:prSet/>
      <dgm:spPr/>
      <dgm:t>
        <a:bodyPr/>
        <a:lstStyle/>
        <a:p>
          <a:r>
            <a:rPr lang="en-GB"/>
            <a:t>The Business Show &amp; Exhibition</a:t>
          </a:r>
        </a:p>
      </dgm:t>
    </dgm:pt>
    <dgm:pt modelId="{892BDA9D-D6EF-4FA2-8445-95460DB44406}" type="parTrans" cxnId="{6AB1B3E3-5469-4B04-ACA1-D152CE46B26B}">
      <dgm:prSet/>
      <dgm:spPr/>
      <dgm:t>
        <a:bodyPr/>
        <a:lstStyle/>
        <a:p>
          <a:endParaRPr lang="en-GB"/>
        </a:p>
      </dgm:t>
    </dgm:pt>
    <dgm:pt modelId="{01B175DD-67D9-49D8-8A60-EE439FE81AEA}" type="sibTrans" cxnId="{6AB1B3E3-5469-4B04-ACA1-D152CE46B26B}">
      <dgm:prSet/>
      <dgm:spPr/>
      <dgm:t>
        <a:bodyPr/>
        <a:lstStyle/>
        <a:p>
          <a:endParaRPr lang="en-GB"/>
        </a:p>
      </dgm:t>
    </dgm:pt>
    <dgm:pt modelId="{412FE384-EA23-4D46-9B24-76361BF9EA3D}">
      <dgm:prSet/>
      <dgm:spPr/>
      <dgm:t>
        <a:bodyPr/>
        <a:lstStyle/>
        <a:p>
          <a:r>
            <a:rPr lang="en-GB"/>
            <a:t>Annual Conference</a:t>
          </a:r>
        </a:p>
      </dgm:t>
    </dgm:pt>
    <dgm:pt modelId="{2E4F1CCA-012C-477F-AD22-8E78AA17D0D4}" type="parTrans" cxnId="{D133E6AC-8ECE-40A3-B167-6C6439127864}">
      <dgm:prSet/>
      <dgm:spPr/>
      <dgm:t>
        <a:bodyPr/>
        <a:lstStyle/>
        <a:p>
          <a:endParaRPr lang="en-GB"/>
        </a:p>
      </dgm:t>
    </dgm:pt>
    <dgm:pt modelId="{B0CEA05E-A047-43B1-9783-A34A0EE05455}" type="sibTrans" cxnId="{D133E6AC-8ECE-40A3-B167-6C6439127864}">
      <dgm:prSet/>
      <dgm:spPr/>
      <dgm:t>
        <a:bodyPr/>
        <a:lstStyle/>
        <a:p>
          <a:endParaRPr lang="en-GB"/>
        </a:p>
      </dgm:t>
    </dgm:pt>
    <dgm:pt modelId="{5B31EC9B-ED85-428C-8A8C-67187002FA33}">
      <dgm:prSet/>
      <dgm:spPr/>
      <dgm:t>
        <a:bodyPr/>
        <a:lstStyle/>
        <a:p>
          <a:r>
            <a:rPr lang="en-GB"/>
            <a:t>Awards and Achievement Nights</a:t>
          </a:r>
        </a:p>
      </dgm:t>
    </dgm:pt>
    <dgm:pt modelId="{D15C0980-D621-433D-800F-7AC63420BC1C}" type="parTrans" cxnId="{87BB54D0-EB79-43B1-9FF8-E55D13E6DE99}">
      <dgm:prSet/>
      <dgm:spPr/>
      <dgm:t>
        <a:bodyPr/>
        <a:lstStyle/>
        <a:p>
          <a:endParaRPr lang="en-GB"/>
        </a:p>
      </dgm:t>
    </dgm:pt>
    <dgm:pt modelId="{90039E13-9183-4B56-87F7-59F3DBDBB188}" type="sibTrans" cxnId="{87BB54D0-EB79-43B1-9FF8-E55D13E6DE99}">
      <dgm:prSet/>
      <dgm:spPr/>
      <dgm:t>
        <a:bodyPr/>
        <a:lstStyle/>
        <a:p>
          <a:endParaRPr lang="en-GB"/>
        </a:p>
      </dgm:t>
    </dgm:pt>
    <dgm:pt modelId="{F4FD05E3-5CC7-4608-9275-7804B43C1951}">
      <dgm:prSet/>
      <dgm:spPr/>
      <dgm:t>
        <a:bodyPr/>
        <a:lstStyle/>
        <a:p>
          <a:r>
            <a:rPr lang="en-GB"/>
            <a:t>Media Promotions, PR &amp; Loyalty Program</a:t>
          </a:r>
        </a:p>
      </dgm:t>
    </dgm:pt>
    <dgm:pt modelId="{E822001D-BFE0-4942-B480-6CFF5E44C8DA}" type="parTrans" cxnId="{AAFD303E-2D71-40FD-867F-03FDF6A86D00}">
      <dgm:prSet/>
      <dgm:spPr/>
      <dgm:t>
        <a:bodyPr/>
        <a:lstStyle/>
        <a:p>
          <a:endParaRPr lang="en-GB"/>
        </a:p>
      </dgm:t>
    </dgm:pt>
    <dgm:pt modelId="{DD31DA72-426E-4D16-840B-12712FEE0F3C}" type="sibTrans" cxnId="{AAFD303E-2D71-40FD-867F-03FDF6A86D00}">
      <dgm:prSet/>
      <dgm:spPr/>
      <dgm:t>
        <a:bodyPr/>
        <a:lstStyle/>
        <a:p>
          <a:endParaRPr lang="en-GB"/>
        </a:p>
      </dgm:t>
    </dgm:pt>
    <dgm:pt modelId="{F5B32A50-75D0-44D2-B477-2C03DAFE3133}" type="pres">
      <dgm:prSet presAssocID="{7D8FE225-F3E1-4A4B-A2D7-D4E26A4A44A2}" presName="diagram" presStyleCnt="0">
        <dgm:presLayoutVars>
          <dgm:dir/>
          <dgm:resizeHandles val="exact"/>
        </dgm:presLayoutVars>
      </dgm:prSet>
      <dgm:spPr/>
    </dgm:pt>
    <dgm:pt modelId="{132B6686-FA57-4F9C-82CD-2D71A86C717D}" type="pres">
      <dgm:prSet presAssocID="{7D4EC1C0-C517-422D-80C3-F132D51AA3BC}" presName="node" presStyleLbl="node1" presStyleIdx="0" presStyleCnt="12">
        <dgm:presLayoutVars>
          <dgm:bulletEnabled val="1"/>
        </dgm:presLayoutVars>
      </dgm:prSet>
      <dgm:spPr/>
    </dgm:pt>
    <dgm:pt modelId="{1C4F5A7A-F5C2-44BF-A68C-E76B6296F1C3}" type="pres">
      <dgm:prSet presAssocID="{B2AC49F9-EF60-4CD8-8C0D-14310876B0FA}" presName="sibTrans" presStyleCnt="0"/>
      <dgm:spPr/>
    </dgm:pt>
    <dgm:pt modelId="{C0547604-1A53-455E-B9DF-06527A6805ED}" type="pres">
      <dgm:prSet presAssocID="{66C41F46-D643-4EB7-A399-D2A2FD551D24}" presName="node" presStyleLbl="node1" presStyleIdx="1" presStyleCnt="12">
        <dgm:presLayoutVars>
          <dgm:bulletEnabled val="1"/>
        </dgm:presLayoutVars>
      </dgm:prSet>
      <dgm:spPr/>
    </dgm:pt>
    <dgm:pt modelId="{B0045EB2-8EF4-4B5E-8041-056BB8251373}" type="pres">
      <dgm:prSet presAssocID="{38200D52-6038-40E9-A898-6330F6080B03}" presName="sibTrans" presStyleCnt="0"/>
      <dgm:spPr/>
    </dgm:pt>
    <dgm:pt modelId="{7BD5136C-2BAF-4CBE-932B-3AB6E32F40EC}" type="pres">
      <dgm:prSet presAssocID="{1EE148D2-AE9B-40E5-B7FC-CD672098881F}" presName="node" presStyleLbl="node1" presStyleIdx="2" presStyleCnt="12">
        <dgm:presLayoutVars>
          <dgm:bulletEnabled val="1"/>
        </dgm:presLayoutVars>
      </dgm:prSet>
      <dgm:spPr/>
    </dgm:pt>
    <dgm:pt modelId="{202F0F89-66E5-4567-9DEB-883AC30C53D0}" type="pres">
      <dgm:prSet presAssocID="{C61F8B3A-312C-42E1-AC2B-499380A7C935}" presName="sibTrans" presStyleCnt="0"/>
      <dgm:spPr/>
    </dgm:pt>
    <dgm:pt modelId="{B9869091-D0B9-4900-BC06-79C921A5FB3F}" type="pres">
      <dgm:prSet presAssocID="{B82F5664-AB37-4B45-839C-7240CB5CB7D8}" presName="node" presStyleLbl="node1" presStyleIdx="3" presStyleCnt="12">
        <dgm:presLayoutVars>
          <dgm:bulletEnabled val="1"/>
        </dgm:presLayoutVars>
      </dgm:prSet>
      <dgm:spPr/>
    </dgm:pt>
    <dgm:pt modelId="{815C8281-750B-45AA-8063-729F68634C30}" type="pres">
      <dgm:prSet presAssocID="{99A6BF31-4CD3-4D33-A914-2C050F559051}" presName="sibTrans" presStyleCnt="0"/>
      <dgm:spPr/>
    </dgm:pt>
    <dgm:pt modelId="{F01C473B-F772-42A1-ACD8-82D68AB061D5}" type="pres">
      <dgm:prSet presAssocID="{FF0EA8C4-727B-40B3-AEF8-3F300CF5B4AD}" presName="node" presStyleLbl="node1" presStyleIdx="4" presStyleCnt="12">
        <dgm:presLayoutVars>
          <dgm:bulletEnabled val="1"/>
        </dgm:presLayoutVars>
      </dgm:prSet>
      <dgm:spPr/>
    </dgm:pt>
    <dgm:pt modelId="{DF88F5D5-32DE-433D-8B7E-0049E2DAA546}" type="pres">
      <dgm:prSet presAssocID="{F92AEBC8-A488-4068-8D57-B5735CADF73A}" presName="sibTrans" presStyleCnt="0"/>
      <dgm:spPr/>
    </dgm:pt>
    <dgm:pt modelId="{31E47D4F-A5A7-4E09-B8D4-EFA58B8F3630}" type="pres">
      <dgm:prSet presAssocID="{50DEF35A-0EAE-4A14-96B1-2D3A37F88059}" presName="node" presStyleLbl="node1" presStyleIdx="5" presStyleCnt="12">
        <dgm:presLayoutVars>
          <dgm:bulletEnabled val="1"/>
        </dgm:presLayoutVars>
      </dgm:prSet>
      <dgm:spPr/>
    </dgm:pt>
    <dgm:pt modelId="{73B0DFB4-2DFA-4A9D-98D6-02945B07655C}" type="pres">
      <dgm:prSet presAssocID="{F9014214-99F5-4EB4-AB6F-D30854C93DFC}" presName="sibTrans" presStyleCnt="0"/>
      <dgm:spPr/>
    </dgm:pt>
    <dgm:pt modelId="{11528541-3209-4CF8-B175-3AEC8E09B207}" type="pres">
      <dgm:prSet presAssocID="{985B84FA-F709-4050-AA3D-966282CD9A48}" presName="node" presStyleLbl="node1" presStyleIdx="6" presStyleCnt="12">
        <dgm:presLayoutVars>
          <dgm:bulletEnabled val="1"/>
        </dgm:presLayoutVars>
      </dgm:prSet>
      <dgm:spPr/>
    </dgm:pt>
    <dgm:pt modelId="{90711C2C-F6C1-4D4C-854C-32579E5216DB}" type="pres">
      <dgm:prSet presAssocID="{8FD85064-3A71-41C3-A060-7AAFEE9920F9}" presName="sibTrans" presStyleCnt="0"/>
      <dgm:spPr/>
    </dgm:pt>
    <dgm:pt modelId="{17AC8E89-6D0B-43DC-8500-F739C27D758A}" type="pres">
      <dgm:prSet presAssocID="{B1FDFA26-3738-413D-B939-009CAE423F0B}" presName="node" presStyleLbl="node1" presStyleIdx="7" presStyleCnt="12">
        <dgm:presLayoutVars>
          <dgm:bulletEnabled val="1"/>
        </dgm:presLayoutVars>
      </dgm:prSet>
      <dgm:spPr/>
    </dgm:pt>
    <dgm:pt modelId="{4738C14C-B4A2-415C-AD38-E027A5E47AAC}" type="pres">
      <dgm:prSet presAssocID="{3C608D12-0666-4667-BC7E-BD3FA6CBFE66}" presName="sibTrans" presStyleCnt="0"/>
      <dgm:spPr/>
    </dgm:pt>
    <dgm:pt modelId="{6308A85F-4530-49CF-8B08-55DD639837BD}" type="pres">
      <dgm:prSet presAssocID="{ED3A8A14-D461-48C6-AF75-454CEB188768}" presName="node" presStyleLbl="node1" presStyleIdx="8" presStyleCnt="12">
        <dgm:presLayoutVars>
          <dgm:bulletEnabled val="1"/>
        </dgm:presLayoutVars>
      </dgm:prSet>
      <dgm:spPr/>
    </dgm:pt>
    <dgm:pt modelId="{09D27FF8-21DB-4B1A-A41A-CBBBB9DB8368}" type="pres">
      <dgm:prSet presAssocID="{01B175DD-67D9-49D8-8A60-EE439FE81AEA}" presName="sibTrans" presStyleCnt="0"/>
      <dgm:spPr/>
    </dgm:pt>
    <dgm:pt modelId="{5C3F75C4-4924-4D8D-B947-9BFEB804561A}" type="pres">
      <dgm:prSet presAssocID="{412FE384-EA23-4D46-9B24-76361BF9EA3D}" presName="node" presStyleLbl="node1" presStyleIdx="9" presStyleCnt="12">
        <dgm:presLayoutVars>
          <dgm:bulletEnabled val="1"/>
        </dgm:presLayoutVars>
      </dgm:prSet>
      <dgm:spPr/>
    </dgm:pt>
    <dgm:pt modelId="{C7D392C7-3E7A-4404-B903-3604A139246A}" type="pres">
      <dgm:prSet presAssocID="{B0CEA05E-A047-43B1-9783-A34A0EE05455}" presName="sibTrans" presStyleCnt="0"/>
      <dgm:spPr/>
    </dgm:pt>
    <dgm:pt modelId="{5328A8C6-C053-4931-92DF-64945426B5E1}" type="pres">
      <dgm:prSet presAssocID="{5B31EC9B-ED85-428C-8A8C-67187002FA33}" presName="node" presStyleLbl="node1" presStyleIdx="10" presStyleCnt="12">
        <dgm:presLayoutVars>
          <dgm:bulletEnabled val="1"/>
        </dgm:presLayoutVars>
      </dgm:prSet>
      <dgm:spPr/>
    </dgm:pt>
    <dgm:pt modelId="{7BBDFA56-5FF5-448E-9ADF-65832A33C8F2}" type="pres">
      <dgm:prSet presAssocID="{90039E13-9183-4B56-87F7-59F3DBDBB188}" presName="sibTrans" presStyleCnt="0"/>
      <dgm:spPr/>
    </dgm:pt>
    <dgm:pt modelId="{B97BE7E0-4E38-4238-9DBF-16A17B7C179B}" type="pres">
      <dgm:prSet presAssocID="{F4FD05E3-5CC7-4608-9275-7804B43C1951}" presName="node" presStyleLbl="node1" presStyleIdx="11" presStyleCnt="12">
        <dgm:presLayoutVars>
          <dgm:bulletEnabled val="1"/>
        </dgm:presLayoutVars>
      </dgm:prSet>
      <dgm:spPr/>
    </dgm:pt>
  </dgm:ptLst>
  <dgm:cxnLst>
    <dgm:cxn modelId="{2332A30A-99E4-444C-A747-EB9D487EEBEB}" type="presOf" srcId="{FF0EA8C4-727B-40B3-AEF8-3F300CF5B4AD}" destId="{F01C473B-F772-42A1-ACD8-82D68AB061D5}" srcOrd="0" destOrd="0" presId="urn:microsoft.com/office/officeart/2005/8/layout/default"/>
    <dgm:cxn modelId="{CA13FC0A-651E-4923-B0B7-91CEBDB82457}" type="presOf" srcId="{5B31EC9B-ED85-428C-8A8C-67187002FA33}" destId="{5328A8C6-C053-4931-92DF-64945426B5E1}" srcOrd="0" destOrd="0" presId="urn:microsoft.com/office/officeart/2005/8/layout/default"/>
    <dgm:cxn modelId="{FB017314-3199-4F88-BE26-FA3BEAF9B96C}" type="presOf" srcId="{66C41F46-D643-4EB7-A399-D2A2FD551D24}" destId="{C0547604-1A53-455E-B9DF-06527A6805ED}" srcOrd="0" destOrd="0" presId="urn:microsoft.com/office/officeart/2005/8/layout/default"/>
    <dgm:cxn modelId="{18E63C1A-3B0F-4152-B8B6-B426E93E5764}" srcId="{7D8FE225-F3E1-4A4B-A2D7-D4E26A4A44A2}" destId="{FF0EA8C4-727B-40B3-AEF8-3F300CF5B4AD}" srcOrd="4" destOrd="0" parTransId="{6CC4091B-ED60-4639-ADCB-75BD25D01BE3}" sibTransId="{F92AEBC8-A488-4068-8D57-B5735CADF73A}"/>
    <dgm:cxn modelId="{BC392B36-F772-421E-B851-B4C5B0AD620C}" srcId="{7D8FE225-F3E1-4A4B-A2D7-D4E26A4A44A2}" destId="{B1FDFA26-3738-413D-B939-009CAE423F0B}" srcOrd="7" destOrd="0" parTransId="{3C0CEBCB-C06E-4CDE-8040-173532068EC7}" sibTransId="{3C608D12-0666-4667-BC7E-BD3FA6CBFE66}"/>
    <dgm:cxn modelId="{99143537-60B4-46BA-81FF-8BDC910FC351}" srcId="{7D8FE225-F3E1-4A4B-A2D7-D4E26A4A44A2}" destId="{1EE148D2-AE9B-40E5-B7FC-CD672098881F}" srcOrd="2" destOrd="0" parTransId="{16E55E89-A06B-4AFC-ADDC-8A74DCD6DE8F}" sibTransId="{C61F8B3A-312C-42E1-AC2B-499380A7C935}"/>
    <dgm:cxn modelId="{AAFD303E-2D71-40FD-867F-03FDF6A86D00}" srcId="{7D8FE225-F3E1-4A4B-A2D7-D4E26A4A44A2}" destId="{F4FD05E3-5CC7-4608-9275-7804B43C1951}" srcOrd="11" destOrd="0" parTransId="{E822001D-BFE0-4942-B480-6CFF5E44C8DA}" sibTransId="{DD31DA72-426E-4D16-840B-12712FEE0F3C}"/>
    <dgm:cxn modelId="{A230F548-F051-47C3-9906-F3946FB14D45}" type="presOf" srcId="{ED3A8A14-D461-48C6-AF75-454CEB188768}" destId="{6308A85F-4530-49CF-8B08-55DD639837BD}" srcOrd="0" destOrd="0" presId="urn:microsoft.com/office/officeart/2005/8/layout/default"/>
    <dgm:cxn modelId="{57A8BE77-BF54-46C3-AE36-F4AA8DE5D00E}" srcId="{7D8FE225-F3E1-4A4B-A2D7-D4E26A4A44A2}" destId="{B82F5664-AB37-4B45-839C-7240CB5CB7D8}" srcOrd="3" destOrd="0" parTransId="{AF26DE82-A03A-47BE-A220-5A1461DB5341}" sibTransId="{99A6BF31-4CD3-4D33-A914-2C050F559051}"/>
    <dgm:cxn modelId="{BB65D084-E99C-4C16-9017-B66A5329190C}" srcId="{7D8FE225-F3E1-4A4B-A2D7-D4E26A4A44A2}" destId="{985B84FA-F709-4050-AA3D-966282CD9A48}" srcOrd="6" destOrd="0" parTransId="{76443BFB-EB28-4C02-846E-9D18301369E9}" sibTransId="{8FD85064-3A71-41C3-A060-7AAFEE9920F9}"/>
    <dgm:cxn modelId="{F75C858A-2CD2-4E40-81AC-6C257A6E2F76}" type="presOf" srcId="{7D8FE225-F3E1-4A4B-A2D7-D4E26A4A44A2}" destId="{F5B32A50-75D0-44D2-B477-2C03DAFE3133}" srcOrd="0" destOrd="0" presId="urn:microsoft.com/office/officeart/2005/8/layout/default"/>
    <dgm:cxn modelId="{C306D18E-E592-4BE5-96D7-6573CD18D2E3}" type="presOf" srcId="{B1FDFA26-3738-413D-B939-009CAE423F0B}" destId="{17AC8E89-6D0B-43DC-8500-F739C27D758A}" srcOrd="0" destOrd="0" presId="urn:microsoft.com/office/officeart/2005/8/layout/default"/>
    <dgm:cxn modelId="{7CDD9A90-5A5E-48B1-91BF-3AFE50D0501A}" type="presOf" srcId="{412FE384-EA23-4D46-9B24-76361BF9EA3D}" destId="{5C3F75C4-4924-4D8D-B947-9BFEB804561A}" srcOrd="0" destOrd="0" presId="urn:microsoft.com/office/officeart/2005/8/layout/default"/>
    <dgm:cxn modelId="{5696F697-C15D-4AEB-86F3-BFD0BC429885}" type="presOf" srcId="{7D4EC1C0-C517-422D-80C3-F132D51AA3BC}" destId="{132B6686-FA57-4F9C-82CD-2D71A86C717D}" srcOrd="0" destOrd="0" presId="urn:microsoft.com/office/officeart/2005/8/layout/default"/>
    <dgm:cxn modelId="{31CB3A9C-3E68-4C04-94A2-8A73D19617C5}" srcId="{7D8FE225-F3E1-4A4B-A2D7-D4E26A4A44A2}" destId="{7D4EC1C0-C517-422D-80C3-F132D51AA3BC}" srcOrd="0" destOrd="0" parTransId="{17CE5E1B-DD16-4030-BFFD-63882676F668}" sibTransId="{B2AC49F9-EF60-4CD8-8C0D-14310876B0FA}"/>
    <dgm:cxn modelId="{D6BBCDA4-958B-4C8A-BC44-82A5E4784789}" type="presOf" srcId="{1EE148D2-AE9B-40E5-B7FC-CD672098881F}" destId="{7BD5136C-2BAF-4CBE-932B-3AB6E32F40EC}" srcOrd="0" destOrd="0" presId="urn:microsoft.com/office/officeart/2005/8/layout/default"/>
    <dgm:cxn modelId="{76A849A5-857E-43BA-AAFE-300FE7A071EC}" type="presOf" srcId="{50DEF35A-0EAE-4A14-96B1-2D3A37F88059}" destId="{31E47D4F-A5A7-4E09-B8D4-EFA58B8F3630}" srcOrd="0" destOrd="0" presId="urn:microsoft.com/office/officeart/2005/8/layout/default"/>
    <dgm:cxn modelId="{D133E6AC-8ECE-40A3-B167-6C6439127864}" srcId="{7D8FE225-F3E1-4A4B-A2D7-D4E26A4A44A2}" destId="{412FE384-EA23-4D46-9B24-76361BF9EA3D}" srcOrd="9" destOrd="0" parTransId="{2E4F1CCA-012C-477F-AD22-8E78AA17D0D4}" sibTransId="{B0CEA05E-A047-43B1-9783-A34A0EE05455}"/>
    <dgm:cxn modelId="{9A23A8AD-2BF6-45E4-98F6-274E0DB6EE52}" type="presOf" srcId="{985B84FA-F709-4050-AA3D-966282CD9A48}" destId="{11528541-3209-4CF8-B175-3AEC8E09B207}" srcOrd="0" destOrd="0" presId="urn:microsoft.com/office/officeart/2005/8/layout/default"/>
    <dgm:cxn modelId="{AAC91BB4-7D2F-465B-B05C-43D7C442B74C}" type="presOf" srcId="{F4FD05E3-5CC7-4608-9275-7804B43C1951}" destId="{B97BE7E0-4E38-4238-9DBF-16A17B7C179B}" srcOrd="0" destOrd="0" presId="urn:microsoft.com/office/officeart/2005/8/layout/default"/>
    <dgm:cxn modelId="{9C80B2C3-0831-4E33-9CA7-3E30D1F9C6CA}" srcId="{7D8FE225-F3E1-4A4B-A2D7-D4E26A4A44A2}" destId="{66C41F46-D643-4EB7-A399-D2A2FD551D24}" srcOrd="1" destOrd="0" parTransId="{3ECE7ECD-D69F-4B8D-B8CD-4ECDF79A2128}" sibTransId="{38200D52-6038-40E9-A898-6330F6080B03}"/>
    <dgm:cxn modelId="{87BB54D0-EB79-43B1-9FF8-E55D13E6DE99}" srcId="{7D8FE225-F3E1-4A4B-A2D7-D4E26A4A44A2}" destId="{5B31EC9B-ED85-428C-8A8C-67187002FA33}" srcOrd="10" destOrd="0" parTransId="{D15C0980-D621-433D-800F-7AC63420BC1C}" sibTransId="{90039E13-9183-4B56-87F7-59F3DBDBB188}"/>
    <dgm:cxn modelId="{FE4898DA-3B97-45F5-9A16-48BFC4B82288}" type="presOf" srcId="{B82F5664-AB37-4B45-839C-7240CB5CB7D8}" destId="{B9869091-D0B9-4900-BC06-79C921A5FB3F}" srcOrd="0" destOrd="0" presId="urn:microsoft.com/office/officeart/2005/8/layout/default"/>
    <dgm:cxn modelId="{6AB1B3E3-5469-4B04-ACA1-D152CE46B26B}" srcId="{7D8FE225-F3E1-4A4B-A2D7-D4E26A4A44A2}" destId="{ED3A8A14-D461-48C6-AF75-454CEB188768}" srcOrd="8" destOrd="0" parTransId="{892BDA9D-D6EF-4FA2-8445-95460DB44406}" sibTransId="{01B175DD-67D9-49D8-8A60-EE439FE81AEA}"/>
    <dgm:cxn modelId="{2DD6ACF4-23FA-4C85-87A5-73CEDB97823C}" srcId="{7D8FE225-F3E1-4A4B-A2D7-D4E26A4A44A2}" destId="{50DEF35A-0EAE-4A14-96B1-2D3A37F88059}" srcOrd="5" destOrd="0" parTransId="{DF7EACB4-0B52-4EE8-88E0-5F7B5EC6FBAC}" sibTransId="{F9014214-99F5-4EB4-AB6F-D30854C93DFC}"/>
    <dgm:cxn modelId="{EFDBA0D4-4E98-47F2-B50E-3A947354DEF9}" type="presParOf" srcId="{F5B32A50-75D0-44D2-B477-2C03DAFE3133}" destId="{132B6686-FA57-4F9C-82CD-2D71A86C717D}" srcOrd="0" destOrd="0" presId="urn:microsoft.com/office/officeart/2005/8/layout/default"/>
    <dgm:cxn modelId="{33DFB1D4-4AF2-4113-82D7-964E3B756FE9}" type="presParOf" srcId="{F5B32A50-75D0-44D2-B477-2C03DAFE3133}" destId="{1C4F5A7A-F5C2-44BF-A68C-E76B6296F1C3}" srcOrd="1" destOrd="0" presId="urn:microsoft.com/office/officeart/2005/8/layout/default"/>
    <dgm:cxn modelId="{BBB9FFBF-2D43-4EC5-BD0E-9C7B2B41EC0E}" type="presParOf" srcId="{F5B32A50-75D0-44D2-B477-2C03DAFE3133}" destId="{C0547604-1A53-455E-B9DF-06527A6805ED}" srcOrd="2" destOrd="0" presId="urn:microsoft.com/office/officeart/2005/8/layout/default"/>
    <dgm:cxn modelId="{41CC611A-BD54-4409-8736-AD20387149F4}" type="presParOf" srcId="{F5B32A50-75D0-44D2-B477-2C03DAFE3133}" destId="{B0045EB2-8EF4-4B5E-8041-056BB8251373}" srcOrd="3" destOrd="0" presId="urn:microsoft.com/office/officeart/2005/8/layout/default"/>
    <dgm:cxn modelId="{453A320D-084F-406C-9B32-E2FBE4FE51CF}" type="presParOf" srcId="{F5B32A50-75D0-44D2-B477-2C03DAFE3133}" destId="{7BD5136C-2BAF-4CBE-932B-3AB6E32F40EC}" srcOrd="4" destOrd="0" presId="urn:microsoft.com/office/officeart/2005/8/layout/default"/>
    <dgm:cxn modelId="{CF10102B-1810-4609-947C-78F97B185A92}" type="presParOf" srcId="{F5B32A50-75D0-44D2-B477-2C03DAFE3133}" destId="{202F0F89-66E5-4567-9DEB-883AC30C53D0}" srcOrd="5" destOrd="0" presId="urn:microsoft.com/office/officeart/2005/8/layout/default"/>
    <dgm:cxn modelId="{E30CFB38-DFBE-4B32-A81B-5ECE45195C10}" type="presParOf" srcId="{F5B32A50-75D0-44D2-B477-2C03DAFE3133}" destId="{B9869091-D0B9-4900-BC06-79C921A5FB3F}" srcOrd="6" destOrd="0" presId="urn:microsoft.com/office/officeart/2005/8/layout/default"/>
    <dgm:cxn modelId="{468B438A-253A-4431-B38D-130F99E13978}" type="presParOf" srcId="{F5B32A50-75D0-44D2-B477-2C03DAFE3133}" destId="{815C8281-750B-45AA-8063-729F68634C30}" srcOrd="7" destOrd="0" presId="urn:microsoft.com/office/officeart/2005/8/layout/default"/>
    <dgm:cxn modelId="{ADA00112-E8A9-46F8-9AE5-84DD493B3056}" type="presParOf" srcId="{F5B32A50-75D0-44D2-B477-2C03DAFE3133}" destId="{F01C473B-F772-42A1-ACD8-82D68AB061D5}" srcOrd="8" destOrd="0" presId="urn:microsoft.com/office/officeart/2005/8/layout/default"/>
    <dgm:cxn modelId="{E716FAC3-6C30-4848-A64A-6BAB5FD5B64F}" type="presParOf" srcId="{F5B32A50-75D0-44D2-B477-2C03DAFE3133}" destId="{DF88F5D5-32DE-433D-8B7E-0049E2DAA546}" srcOrd="9" destOrd="0" presId="urn:microsoft.com/office/officeart/2005/8/layout/default"/>
    <dgm:cxn modelId="{FF8F5B74-9EE6-4151-8527-2FAAEA86DB28}" type="presParOf" srcId="{F5B32A50-75D0-44D2-B477-2C03DAFE3133}" destId="{31E47D4F-A5A7-4E09-B8D4-EFA58B8F3630}" srcOrd="10" destOrd="0" presId="urn:microsoft.com/office/officeart/2005/8/layout/default"/>
    <dgm:cxn modelId="{9107EF80-585C-43C7-A539-27F3B1CE6256}" type="presParOf" srcId="{F5B32A50-75D0-44D2-B477-2C03DAFE3133}" destId="{73B0DFB4-2DFA-4A9D-98D6-02945B07655C}" srcOrd="11" destOrd="0" presId="urn:microsoft.com/office/officeart/2005/8/layout/default"/>
    <dgm:cxn modelId="{222A3E03-4D00-4BF9-ACBF-C306B434C327}" type="presParOf" srcId="{F5B32A50-75D0-44D2-B477-2C03DAFE3133}" destId="{11528541-3209-4CF8-B175-3AEC8E09B207}" srcOrd="12" destOrd="0" presId="urn:microsoft.com/office/officeart/2005/8/layout/default"/>
    <dgm:cxn modelId="{132B6953-4766-454C-8BC4-594167A8EC6A}" type="presParOf" srcId="{F5B32A50-75D0-44D2-B477-2C03DAFE3133}" destId="{90711C2C-F6C1-4D4C-854C-32579E5216DB}" srcOrd="13" destOrd="0" presId="urn:microsoft.com/office/officeart/2005/8/layout/default"/>
    <dgm:cxn modelId="{4379D7F6-BAD6-4D3F-8248-7745B80074ED}" type="presParOf" srcId="{F5B32A50-75D0-44D2-B477-2C03DAFE3133}" destId="{17AC8E89-6D0B-43DC-8500-F739C27D758A}" srcOrd="14" destOrd="0" presId="urn:microsoft.com/office/officeart/2005/8/layout/default"/>
    <dgm:cxn modelId="{865916A4-0564-4CB2-B647-BBE77F8966BA}" type="presParOf" srcId="{F5B32A50-75D0-44D2-B477-2C03DAFE3133}" destId="{4738C14C-B4A2-415C-AD38-E027A5E47AAC}" srcOrd="15" destOrd="0" presId="urn:microsoft.com/office/officeart/2005/8/layout/default"/>
    <dgm:cxn modelId="{E03C11B0-B55C-4F24-9B90-12D3CEA7B29E}" type="presParOf" srcId="{F5B32A50-75D0-44D2-B477-2C03DAFE3133}" destId="{6308A85F-4530-49CF-8B08-55DD639837BD}" srcOrd="16" destOrd="0" presId="urn:microsoft.com/office/officeart/2005/8/layout/default"/>
    <dgm:cxn modelId="{7EC4089F-2626-4857-B3E8-C287918FBD2E}" type="presParOf" srcId="{F5B32A50-75D0-44D2-B477-2C03DAFE3133}" destId="{09D27FF8-21DB-4B1A-A41A-CBBBB9DB8368}" srcOrd="17" destOrd="0" presId="urn:microsoft.com/office/officeart/2005/8/layout/default"/>
    <dgm:cxn modelId="{57DE3E1E-7304-4843-B2F0-CFA6F757686C}" type="presParOf" srcId="{F5B32A50-75D0-44D2-B477-2C03DAFE3133}" destId="{5C3F75C4-4924-4D8D-B947-9BFEB804561A}" srcOrd="18" destOrd="0" presId="urn:microsoft.com/office/officeart/2005/8/layout/default"/>
    <dgm:cxn modelId="{CC4AAA15-D0A0-4032-9CB9-DFD62D99BC03}" type="presParOf" srcId="{F5B32A50-75D0-44D2-B477-2C03DAFE3133}" destId="{C7D392C7-3E7A-4404-B903-3604A139246A}" srcOrd="19" destOrd="0" presId="urn:microsoft.com/office/officeart/2005/8/layout/default"/>
    <dgm:cxn modelId="{A79D6B6F-EFB9-4936-B280-9021889354C1}" type="presParOf" srcId="{F5B32A50-75D0-44D2-B477-2C03DAFE3133}" destId="{5328A8C6-C053-4931-92DF-64945426B5E1}" srcOrd="20" destOrd="0" presId="urn:microsoft.com/office/officeart/2005/8/layout/default"/>
    <dgm:cxn modelId="{732A0E1F-7BDD-4EE8-936B-FF2DDEF6A5CC}" type="presParOf" srcId="{F5B32A50-75D0-44D2-B477-2C03DAFE3133}" destId="{7BBDFA56-5FF5-448E-9ADF-65832A33C8F2}" srcOrd="21" destOrd="0" presId="urn:microsoft.com/office/officeart/2005/8/layout/default"/>
    <dgm:cxn modelId="{4FD598C0-86B4-4D8E-82D8-292DC6DC42E6}" type="presParOf" srcId="{F5B32A50-75D0-44D2-B477-2C03DAFE3133}" destId="{B97BE7E0-4E38-4238-9DBF-16A17B7C179B}"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7B6E42-44FF-4E93-9AF7-E31DA35649BB}" type="doc">
      <dgm:prSet loTypeId="urn:microsoft.com/office/officeart/2008/layout/VerticalCurvedList" loCatId="list" qsTypeId="urn:microsoft.com/office/officeart/2005/8/quickstyle/3d2" qsCatId="3D" csTypeId="urn:microsoft.com/office/officeart/2005/8/colors/accent4_1" csCatId="accent4" phldr="1"/>
      <dgm:spPr/>
      <dgm:t>
        <a:bodyPr/>
        <a:lstStyle/>
        <a:p>
          <a:endParaRPr lang="en-GB"/>
        </a:p>
      </dgm:t>
    </dgm:pt>
    <dgm:pt modelId="{7B1423E0-A463-4794-A73C-DB8E783F8AE1}">
      <dgm:prSet phldrT="[Text]"/>
      <dgm:spPr/>
      <dgm:t>
        <a:bodyPr/>
        <a:lstStyle/>
        <a:p>
          <a:pPr>
            <a:buFont typeface="+mj-lt"/>
            <a:buAutoNum type="arabicPeriod"/>
          </a:pPr>
          <a:r>
            <a:rPr lang="en-US" spc="140" dirty="0">
              <a:latin typeface="Roboto"/>
            </a:rPr>
            <a:t>1. Plan your goals and success strategy</a:t>
          </a:r>
          <a:endParaRPr lang="en-GB" dirty="0"/>
        </a:p>
      </dgm:t>
    </dgm:pt>
    <dgm:pt modelId="{8564F5AD-5431-46D5-9B19-00EB3FB5B76F}" type="parTrans" cxnId="{29BA83F6-8FB1-4224-8B30-8214F07FB31B}">
      <dgm:prSet/>
      <dgm:spPr/>
      <dgm:t>
        <a:bodyPr/>
        <a:lstStyle/>
        <a:p>
          <a:endParaRPr lang="en-GB"/>
        </a:p>
      </dgm:t>
    </dgm:pt>
    <dgm:pt modelId="{D9B6AF5A-890B-4C2F-AD55-71FFD511DE67}" type="sibTrans" cxnId="{29BA83F6-8FB1-4224-8B30-8214F07FB31B}">
      <dgm:prSet/>
      <dgm:spPr/>
      <dgm:t>
        <a:bodyPr/>
        <a:lstStyle/>
        <a:p>
          <a:endParaRPr lang="en-GB"/>
        </a:p>
      </dgm:t>
    </dgm:pt>
    <dgm:pt modelId="{09AE75BD-EB98-456E-8F47-68CBEF796323}">
      <dgm:prSet/>
      <dgm:spPr/>
      <dgm:t>
        <a:bodyPr/>
        <a:lstStyle/>
        <a:p>
          <a:r>
            <a:rPr lang="en-US" spc="140" dirty="0">
              <a:latin typeface="Roboto"/>
            </a:rPr>
            <a:t>2. Learn our proven tools and techniques</a:t>
          </a:r>
        </a:p>
      </dgm:t>
    </dgm:pt>
    <dgm:pt modelId="{9AFE55B4-C371-4237-A26A-BD78C612B6F7}" type="parTrans" cxnId="{75F6C8C5-5CAA-473B-BF30-058455A4ECA2}">
      <dgm:prSet/>
      <dgm:spPr/>
      <dgm:t>
        <a:bodyPr/>
        <a:lstStyle/>
        <a:p>
          <a:endParaRPr lang="en-GB"/>
        </a:p>
      </dgm:t>
    </dgm:pt>
    <dgm:pt modelId="{A8AB2969-35F0-46ED-AB60-79ED13B9ECF3}" type="sibTrans" cxnId="{75F6C8C5-5CAA-473B-BF30-058455A4ECA2}">
      <dgm:prSet/>
      <dgm:spPr/>
      <dgm:t>
        <a:bodyPr/>
        <a:lstStyle/>
        <a:p>
          <a:endParaRPr lang="en-GB"/>
        </a:p>
      </dgm:t>
    </dgm:pt>
    <dgm:pt modelId="{28BDCFE2-CAC3-4656-95C9-B289865C10A0}">
      <dgm:prSet/>
      <dgm:spPr/>
      <dgm:t>
        <a:bodyPr/>
        <a:lstStyle/>
        <a:p>
          <a:r>
            <a:rPr lang="en-US" spc="140" dirty="0">
              <a:latin typeface="Roboto"/>
            </a:rPr>
            <a:t>3. Engage with local businesses </a:t>
          </a:r>
        </a:p>
      </dgm:t>
    </dgm:pt>
    <dgm:pt modelId="{467DBDF0-8D07-466D-93EB-41D46C822116}" type="parTrans" cxnId="{F67C7F4A-E2D4-44EF-88AD-692770AF694C}">
      <dgm:prSet/>
      <dgm:spPr/>
      <dgm:t>
        <a:bodyPr/>
        <a:lstStyle/>
        <a:p>
          <a:endParaRPr lang="en-GB"/>
        </a:p>
      </dgm:t>
    </dgm:pt>
    <dgm:pt modelId="{AFF1DC05-A9A7-4B13-BB17-D560F4459AB7}" type="sibTrans" cxnId="{F67C7F4A-E2D4-44EF-88AD-692770AF694C}">
      <dgm:prSet/>
      <dgm:spPr/>
      <dgm:t>
        <a:bodyPr/>
        <a:lstStyle/>
        <a:p>
          <a:endParaRPr lang="en-GB"/>
        </a:p>
      </dgm:t>
    </dgm:pt>
    <dgm:pt modelId="{ABBFD3D4-2A1D-4892-9B3B-78212AD2808C}">
      <dgm:prSet/>
      <dgm:spPr/>
      <dgm:t>
        <a:bodyPr/>
        <a:lstStyle/>
        <a:p>
          <a:r>
            <a:rPr lang="en-US" spc="140" dirty="0">
              <a:latin typeface="Roboto"/>
            </a:rPr>
            <a:t>4. Build rapport with local businesspeople</a:t>
          </a:r>
        </a:p>
      </dgm:t>
    </dgm:pt>
    <dgm:pt modelId="{3EA6C9EE-3D71-4782-9A9C-EAB6A5C9F1D4}" type="parTrans" cxnId="{698E536F-91CC-4F36-BDBF-677DAE16CEC4}">
      <dgm:prSet/>
      <dgm:spPr/>
      <dgm:t>
        <a:bodyPr/>
        <a:lstStyle/>
        <a:p>
          <a:endParaRPr lang="en-GB"/>
        </a:p>
      </dgm:t>
    </dgm:pt>
    <dgm:pt modelId="{CEC1F94D-2B4A-4182-9985-AD9AB7B410D2}" type="sibTrans" cxnId="{698E536F-91CC-4F36-BDBF-677DAE16CEC4}">
      <dgm:prSet/>
      <dgm:spPr/>
      <dgm:t>
        <a:bodyPr/>
        <a:lstStyle/>
        <a:p>
          <a:endParaRPr lang="en-GB"/>
        </a:p>
      </dgm:t>
    </dgm:pt>
    <dgm:pt modelId="{A85A5274-9D19-4227-9630-6DE3129DE843}">
      <dgm:prSet/>
      <dgm:spPr/>
      <dgm:t>
        <a:bodyPr/>
        <a:lstStyle/>
        <a:p>
          <a:r>
            <a:rPr lang="en-US" spc="140" dirty="0">
              <a:latin typeface="Roboto"/>
            </a:rPr>
            <a:t>5. Follow the 12 steps of the success path</a:t>
          </a:r>
        </a:p>
      </dgm:t>
    </dgm:pt>
    <dgm:pt modelId="{EF98B922-D257-4FD1-8E54-16EF7FC3144E}" type="parTrans" cxnId="{68E39CF2-5FDD-40E1-8C99-8C73906A0066}">
      <dgm:prSet/>
      <dgm:spPr/>
      <dgm:t>
        <a:bodyPr/>
        <a:lstStyle/>
        <a:p>
          <a:endParaRPr lang="en-GB"/>
        </a:p>
      </dgm:t>
    </dgm:pt>
    <dgm:pt modelId="{B39746CB-9C9E-40D9-A732-EA08D3876366}" type="sibTrans" cxnId="{68E39CF2-5FDD-40E1-8C99-8C73906A0066}">
      <dgm:prSet/>
      <dgm:spPr/>
      <dgm:t>
        <a:bodyPr/>
        <a:lstStyle/>
        <a:p>
          <a:endParaRPr lang="en-GB"/>
        </a:p>
      </dgm:t>
    </dgm:pt>
    <dgm:pt modelId="{10C2CA85-637D-4C82-8E3A-5D57682F4397}">
      <dgm:prSet/>
      <dgm:spPr/>
      <dgm:t>
        <a:bodyPr/>
        <a:lstStyle/>
        <a:p>
          <a:r>
            <a:rPr lang="en-US" spc="140" dirty="0">
              <a:latin typeface="Roboto"/>
            </a:rPr>
            <a:t>7. Achieve your goals and objectives</a:t>
          </a:r>
        </a:p>
      </dgm:t>
    </dgm:pt>
    <dgm:pt modelId="{EC3D1900-32A1-41F6-AE09-7C7A309C2C10}" type="parTrans" cxnId="{287BD147-F2F6-4D22-9E9E-7FEF5243BFDE}">
      <dgm:prSet/>
      <dgm:spPr/>
      <dgm:t>
        <a:bodyPr/>
        <a:lstStyle/>
        <a:p>
          <a:endParaRPr lang="en-GB"/>
        </a:p>
      </dgm:t>
    </dgm:pt>
    <dgm:pt modelId="{DA4560D4-D177-4720-8F8F-60AB71293A39}" type="sibTrans" cxnId="{287BD147-F2F6-4D22-9E9E-7FEF5243BFDE}">
      <dgm:prSet/>
      <dgm:spPr/>
      <dgm:t>
        <a:bodyPr/>
        <a:lstStyle/>
        <a:p>
          <a:endParaRPr lang="en-GB"/>
        </a:p>
      </dgm:t>
    </dgm:pt>
    <dgm:pt modelId="{BD6734BA-CEBE-410C-B3F0-B8353814651D}">
      <dgm:prSet/>
      <dgm:spPr/>
      <dgm:t>
        <a:bodyPr/>
        <a:lstStyle/>
        <a:p>
          <a:r>
            <a:rPr lang="en-US" spc="140" dirty="0">
              <a:latin typeface="Roboto"/>
            </a:rPr>
            <a:t>6. Guide, help and support your own local business community </a:t>
          </a:r>
        </a:p>
      </dgm:t>
    </dgm:pt>
    <dgm:pt modelId="{70A44D49-98EC-424C-AF3C-D2DF76518533}" type="parTrans" cxnId="{2AD3F7F3-FB3F-4982-B49A-10979E013B96}">
      <dgm:prSet/>
      <dgm:spPr/>
      <dgm:t>
        <a:bodyPr/>
        <a:lstStyle/>
        <a:p>
          <a:endParaRPr lang="en-GB"/>
        </a:p>
      </dgm:t>
    </dgm:pt>
    <dgm:pt modelId="{E49A15AB-FB5E-4B4D-BBF5-FEAD7BFF45D7}" type="sibTrans" cxnId="{2AD3F7F3-FB3F-4982-B49A-10979E013B96}">
      <dgm:prSet/>
      <dgm:spPr/>
      <dgm:t>
        <a:bodyPr/>
        <a:lstStyle/>
        <a:p>
          <a:endParaRPr lang="en-GB"/>
        </a:p>
      </dgm:t>
    </dgm:pt>
    <dgm:pt modelId="{5E1585FA-9AE9-4BA1-AB41-AC950F27F600}" type="pres">
      <dgm:prSet presAssocID="{277B6E42-44FF-4E93-9AF7-E31DA35649BB}" presName="Name0" presStyleCnt="0">
        <dgm:presLayoutVars>
          <dgm:chMax val="7"/>
          <dgm:chPref val="7"/>
          <dgm:dir/>
        </dgm:presLayoutVars>
      </dgm:prSet>
      <dgm:spPr/>
    </dgm:pt>
    <dgm:pt modelId="{0BEA99F3-90FC-4975-87A2-60F56FFC194C}" type="pres">
      <dgm:prSet presAssocID="{277B6E42-44FF-4E93-9AF7-E31DA35649BB}" presName="Name1" presStyleCnt="0"/>
      <dgm:spPr/>
    </dgm:pt>
    <dgm:pt modelId="{3A5E093A-4A37-4B0C-B705-A2692544C601}" type="pres">
      <dgm:prSet presAssocID="{277B6E42-44FF-4E93-9AF7-E31DA35649BB}" presName="cycle" presStyleCnt="0"/>
      <dgm:spPr/>
    </dgm:pt>
    <dgm:pt modelId="{D0453B37-A970-459A-BB6D-52FA647E0D48}" type="pres">
      <dgm:prSet presAssocID="{277B6E42-44FF-4E93-9AF7-E31DA35649BB}" presName="srcNode" presStyleLbl="node1" presStyleIdx="0" presStyleCnt="7"/>
      <dgm:spPr/>
    </dgm:pt>
    <dgm:pt modelId="{55506458-C798-4474-9A19-E26A783BB66A}" type="pres">
      <dgm:prSet presAssocID="{277B6E42-44FF-4E93-9AF7-E31DA35649BB}" presName="conn" presStyleLbl="parChTrans1D2" presStyleIdx="0" presStyleCnt="1"/>
      <dgm:spPr/>
    </dgm:pt>
    <dgm:pt modelId="{62E6AAD2-0107-4D67-A706-F7E4ECB0E33D}" type="pres">
      <dgm:prSet presAssocID="{277B6E42-44FF-4E93-9AF7-E31DA35649BB}" presName="extraNode" presStyleLbl="node1" presStyleIdx="0" presStyleCnt="7"/>
      <dgm:spPr/>
    </dgm:pt>
    <dgm:pt modelId="{98C429AA-1B7A-4B17-B7A1-81E8DA47343F}" type="pres">
      <dgm:prSet presAssocID="{277B6E42-44FF-4E93-9AF7-E31DA35649BB}" presName="dstNode" presStyleLbl="node1" presStyleIdx="0" presStyleCnt="7"/>
      <dgm:spPr/>
    </dgm:pt>
    <dgm:pt modelId="{94A91EAD-C38B-4DA7-9377-AE4D219CB505}" type="pres">
      <dgm:prSet presAssocID="{7B1423E0-A463-4794-A73C-DB8E783F8AE1}" presName="text_1" presStyleLbl="node1" presStyleIdx="0" presStyleCnt="7">
        <dgm:presLayoutVars>
          <dgm:bulletEnabled val="1"/>
        </dgm:presLayoutVars>
      </dgm:prSet>
      <dgm:spPr/>
    </dgm:pt>
    <dgm:pt modelId="{3FC7F208-2FB8-4624-8AD8-88126C928343}" type="pres">
      <dgm:prSet presAssocID="{7B1423E0-A463-4794-A73C-DB8E783F8AE1}" presName="accent_1" presStyleCnt="0"/>
      <dgm:spPr/>
    </dgm:pt>
    <dgm:pt modelId="{4649ED50-D7AB-4BFB-BB8D-D0700B7E63DD}" type="pres">
      <dgm:prSet presAssocID="{7B1423E0-A463-4794-A73C-DB8E783F8AE1}" presName="accentRepeatNode" presStyleLbl="solidFgAcc1" presStyleIdx="0" presStyleCnt="7"/>
      <dgm:spPr/>
    </dgm:pt>
    <dgm:pt modelId="{FDF14B82-3C10-4EA5-B107-EB22BD72ACC0}" type="pres">
      <dgm:prSet presAssocID="{09AE75BD-EB98-456E-8F47-68CBEF796323}" presName="text_2" presStyleLbl="node1" presStyleIdx="1" presStyleCnt="7">
        <dgm:presLayoutVars>
          <dgm:bulletEnabled val="1"/>
        </dgm:presLayoutVars>
      </dgm:prSet>
      <dgm:spPr/>
    </dgm:pt>
    <dgm:pt modelId="{38F27FDC-DB8B-4A4E-9FE7-7360F2B43040}" type="pres">
      <dgm:prSet presAssocID="{09AE75BD-EB98-456E-8F47-68CBEF796323}" presName="accent_2" presStyleCnt="0"/>
      <dgm:spPr/>
    </dgm:pt>
    <dgm:pt modelId="{4AA48113-C287-4BFC-B1D9-40DFD08A362E}" type="pres">
      <dgm:prSet presAssocID="{09AE75BD-EB98-456E-8F47-68CBEF796323}" presName="accentRepeatNode" presStyleLbl="solidFgAcc1" presStyleIdx="1" presStyleCnt="7"/>
      <dgm:spPr/>
    </dgm:pt>
    <dgm:pt modelId="{EB236C58-3865-449B-A80D-F11CC2E56D4C}" type="pres">
      <dgm:prSet presAssocID="{28BDCFE2-CAC3-4656-95C9-B289865C10A0}" presName="text_3" presStyleLbl="node1" presStyleIdx="2" presStyleCnt="7">
        <dgm:presLayoutVars>
          <dgm:bulletEnabled val="1"/>
        </dgm:presLayoutVars>
      </dgm:prSet>
      <dgm:spPr/>
    </dgm:pt>
    <dgm:pt modelId="{CCC48C1C-4409-440B-8314-AA2BD46A2AAD}" type="pres">
      <dgm:prSet presAssocID="{28BDCFE2-CAC3-4656-95C9-B289865C10A0}" presName="accent_3" presStyleCnt="0"/>
      <dgm:spPr/>
    </dgm:pt>
    <dgm:pt modelId="{9BAF2CBF-3533-43B1-9046-3F3AFC09E81F}" type="pres">
      <dgm:prSet presAssocID="{28BDCFE2-CAC3-4656-95C9-B289865C10A0}" presName="accentRepeatNode" presStyleLbl="solidFgAcc1" presStyleIdx="2" presStyleCnt="7"/>
      <dgm:spPr/>
    </dgm:pt>
    <dgm:pt modelId="{08C40352-780E-464F-8D4C-B34AE6B7B4DA}" type="pres">
      <dgm:prSet presAssocID="{ABBFD3D4-2A1D-4892-9B3B-78212AD2808C}" presName="text_4" presStyleLbl="node1" presStyleIdx="3" presStyleCnt="7">
        <dgm:presLayoutVars>
          <dgm:bulletEnabled val="1"/>
        </dgm:presLayoutVars>
      </dgm:prSet>
      <dgm:spPr/>
    </dgm:pt>
    <dgm:pt modelId="{2C886CFC-FE15-427C-9F33-5F1C191C20A7}" type="pres">
      <dgm:prSet presAssocID="{ABBFD3D4-2A1D-4892-9B3B-78212AD2808C}" presName="accent_4" presStyleCnt="0"/>
      <dgm:spPr/>
    </dgm:pt>
    <dgm:pt modelId="{11CF4351-4C45-4073-A0A9-33854F3AA10D}" type="pres">
      <dgm:prSet presAssocID="{ABBFD3D4-2A1D-4892-9B3B-78212AD2808C}" presName="accentRepeatNode" presStyleLbl="solidFgAcc1" presStyleIdx="3" presStyleCnt="7"/>
      <dgm:spPr/>
    </dgm:pt>
    <dgm:pt modelId="{3EC94BCB-C453-48EE-B7FC-32DDA6B25229}" type="pres">
      <dgm:prSet presAssocID="{A85A5274-9D19-4227-9630-6DE3129DE843}" presName="text_5" presStyleLbl="node1" presStyleIdx="4" presStyleCnt="7">
        <dgm:presLayoutVars>
          <dgm:bulletEnabled val="1"/>
        </dgm:presLayoutVars>
      </dgm:prSet>
      <dgm:spPr/>
    </dgm:pt>
    <dgm:pt modelId="{2F3408F5-1D5E-4677-A20C-5E236E08C478}" type="pres">
      <dgm:prSet presAssocID="{A85A5274-9D19-4227-9630-6DE3129DE843}" presName="accent_5" presStyleCnt="0"/>
      <dgm:spPr/>
    </dgm:pt>
    <dgm:pt modelId="{BC8AB4EA-0A93-43D5-B329-8B60E538480E}" type="pres">
      <dgm:prSet presAssocID="{A85A5274-9D19-4227-9630-6DE3129DE843}" presName="accentRepeatNode" presStyleLbl="solidFgAcc1" presStyleIdx="4" presStyleCnt="7"/>
      <dgm:spPr/>
    </dgm:pt>
    <dgm:pt modelId="{C3802F82-C95D-482C-BEBC-D330662DE27C}" type="pres">
      <dgm:prSet presAssocID="{BD6734BA-CEBE-410C-B3F0-B8353814651D}" presName="text_6" presStyleLbl="node1" presStyleIdx="5" presStyleCnt="7">
        <dgm:presLayoutVars>
          <dgm:bulletEnabled val="1"/>
        </dgm:presLayoutVars>
      </dgm:prSet>
      <dgm:spPr/>
    </dgm:pt>
    <dgm:pt modelId="{FB847B20-C622-40DA-8900-8079BCF6F1E5}" type="pres">
      <dgm:prSet presAssocID="{BD6734BA-CEBE-410C-B3F0-B8353814651D}" presName="accent_6" presStyleCnt="0"/>
      <dgm:spPr/>
    </dgm:pt>
    <dgm:pt modelId="{6FC9D0F7-EC26-49F3-B751-F6498AFA78C4}" type="pres">
      <dgm:prSet presAssocID="{BD6734BA-CEBE-410C-B3F0-B8353814651D}" presName="accentRepeatNode" presStyleLbl="solidFgAcc1" presStyleIdx="5" presStyleCnt="7"/>
      <dgm:spPr/>
    </dgm:pt>
    <dgm:pt modelId="{212E03F0-5D05-4731-BD9C-427A2CC5CB0A}" type="pres">
      <dgm:prSet presAssocID="{10C2CA85-637D-4C82-8E3A-5D57682F4397}" presName="text_7" presStyleLbl="node1" presStyleIdx="6" presStyleCnt="7">
        <dgm:presLayoutVars>
          <dgm:bulletEnabled val="1"/>
        </dgm:presLayoutVars>
      </dgm:prSet>
      <dgm:spPr/>
    </dgm:pt>
    <dgm:pt modelId="{9F504A9C-07C9-4AEF-A6BF-71B180ECF46F}" type="pres">
      <dgm:prSet presAssocID="{10C2CA85-637D-4C82-8E3A-5D57682F4397}" presName="accent_7" presStyleCnt="0"/>
      <dgm:spPr/>
    </dgm:pt>
    <dgm:pt modelId="{A3778300-2304-4780-B219-9A0B94ACCD2F}" type="pres">
      <dgm:prSet presAssocID="{10C2CA85-637D-4C82-8E3A-5D57682F4397}" presName="accentRepeatNode" presStyleLbl="solidFgAcc1" presStyleIdx="6" presStyleCnt="7"/>
      <dgm:spPr/>
    </dgm:pt>
  </dgm:ptLst>
  <dgm:cxnLst>
    <dgm:cxn modelId="{0B98FA0F-4B01-42F1-B7AD-26D1D2A2E323}" type="presOf" srcId="{09AE75BD-EB98-456E-8F47-68CBEF796323}" destId="{FDF14B82-3C10-4EA5-B107-EB22BD72ACC0}" srcOrd="0" destOrd="0" presId="urn:microsoft.com/office/officeart/2008/layout/VerticalCurvedList"/>
    <dgm:cxn modelId="{56B6FC25-B8C6-4C73-A037-C31ACE53201C}" type="presOf" srcId="{ABBFD3D4-2A1D-4892-9B3B-78212AD2808C}" destId="{08C40352-780E-464F-8D4C-B34AE6B7B4DA}" srcOrd="0" destOrd="0" presId="urn:microsoft.com/office/officeart/2008/layout/VerticalCurvedList"/>
    <dgm:cxn modelId="{9AFBEF27-8CF1-4A2C-B3DD-68731443BCED}" type="presOf" srcId="{28BDCFE2-CAC3-4656-95C9-B289865C10A0}" destId="{EB236C58-3865-449B-A80D-F11CC2E56D4C}" srcOrd="0" destOrd="0" presId="urn:microsoft.com/office/officeart/2008/layout/VerticalCurvedList"/>
    <dgm:cxn modelId="{D84A363A-0CBE-40B0-9046-A06D9FC1BF10}" type="presOf" srcId="{A85A5274-9D19-4227-9630-6DE3129DE843}" destId="{3EC94BCB-C453-48EE-B7FC-32DDA6B25229}" srcOrd="0" destOrd="0" presId="urn:microsoft.com/office/officeart/2008/layout/VerticalCurvedList"/>
    <dgm:cxn modelId="{287BD147-F2F6-4D22-9E9E-7FEF5243BFDE}" srcId="{277B6E42-44FF-4E93-9AF7-E31DA35649BB}" destId="{10C2CA85-637D-4C82-8E3A-5D57682F4397}" srcOrd="6" destOrd="0" parTransId="{EC3D1900-32A1-41F6-AE09-7C7A309C2C10}" sibTransId="{DA4560D4-D177-4720-8F8F-60AB71293A39}"/>
    <dgm:cxn modelId="{F67C7F4A-E2D4-44EF-88AD-692770AF694C}" srcId="{277B6E42-44FF-4E93-9AF7-E31DA35649BB}" destId="{28BDCFE2-CAC3-4656-95C9-B289865C10A0}" srcOrd="2" destOrd="0" parTransId="{467DBDF0-8D07-466D-93EB-41D46C822116}" sibTransId="{AFF1DC05-A9A7-4B13-BB17-D560F4459AB7}"/>
    <dgm:cxn modelId="{698E536F-91CC-4F36-BDBF-677DAE16CEC4}" srcId="{277B6E42-44FF-4E93-9AF7-E31DA35649BB}" destId="{ABBFD3D4-2A1D-4892-9B3B-78212AD2808C}" srcOrd="3" destOrd="0" parTransId="{3EA6C9EE-3D71-4782-9A9C-EAB6A5C9F1D4}" sibTransId="{CEC1F94D-2B4A-4182-9985-AD9AB7B410D2}"/>
    <dgm:cxn modelId="{8E56827F-EB9F-4C4C-98B7-4DA447E4F674}" type="presOf" srcId="{277B6E42-44FF-4E93-9AF7-E31DA35649BB}" destId="{5E1585FA-9AE9-4BA1-AB41-AC950F27F600}" srcOrd="0" destOrd="0" presId="urn:microsoft.com/office/officeart/2008/layout/VerticalCurvedList"/>
    <dgm:cxn modelId="{88CBCE82-77F3-4AEB-93C5-BF2A1B2F88F1}" type="presOf" srcId="{7B1423E0-A463-4794-A73C-DB8E783F8AE1}" destId="{94A91EAD-C38B-4DA7-9377-AE4D219CB505}" srcOrd="0" destOrd="0" presId="urn:microsoft.com/office/officeart/2008/layout/VerticalCurvedList"/>
    <dgm:cxn modelId="{75F6C8C5-5CAA-473B-BF30-058455A4ECA2}" srcId="{277B6E42-44FF-4E93-9AF7-E31DA35649BB}" destId="{09AE75BD-EB98-456E-8F47-68CBEF796323}" srcOrd="1" destOrd="0" parTransId="{9AFE55B4-C371-4237-A26A-BD78C612B6F7}" sibTransId="{A8AB2969-35F0-46ED-AB60-79ED13B9ECF3}"/>
    <dgm:cxn modelId="{5099C6CD-88B8-4A14-BF60-F0A9C55D8F01}" type="presOf" srcId="{D9B6AF5A-890B-4C2F-AD55-71FFD511DE67}" destId="{55506458-C798-4474-9A19-E26A783BB66A}" srcOrd="0" destOrd="0" presId="urn:microsoft.com/office/officeart/2008/layout/VerticalCurvedList"/>
    <dgm:cxn modelId="{7537E7E1-9975-4225-BCFD-1B83EE2ADB1A}" type="presOf" srcId="{10C2CA85-637D-4C82-8E3A-5D57682F4397}" destId="{212E03F0-5D05-4731-BD9C-427A2CC5CB0A}" srcOrd="0" destOrd="0" presId="urn:microsoft.com/office/officeart/2008/layout/VerticalCurvedList"/>
    <dgm:cxn modelId="{BC8483E2-8BFA-4F47-B62E-66576084B05B}" type="presOf" srcId="{BD6734BA-CEBE-410C-B3F0-B8353814651D}" destId="{C3802F82-C95D-482C-BEBC-D330662DE27C}" srcOrd="0" destOrd="0" presId="urn:microsoft.com/office/officeart/2008/layout/VerticalCurvedList"/>
    <dgm:cxn modelId="{68E39CF2-5FDD-40E1-8C99-8C73906A0066}" srcId="{277B6E42-44FF-4E93-9AF7-E31DA35649BB}" destId="{A85A5274-9D19-4227-9630-6DE3129DE843}" srcOrd="4" destOrd="0" parTransId="{EF98B922-D257-4FD1-8E54-16EF7FC3144E}" sibTransId="{B39746CB-9C9E-40D9-A732-EA08D3876366}"/>
    <dgm:cxn modelId="{2AD3F7F3-FB3F-4982-B49A-10979E013B96}" srcId="{277B6E42-44FF-4E93-9AF7-E31DA35649BB}" destId="{BD6734BA-CEBE-410C-B3F0-B8353814651D}" srcOrd="5" destOrd="0" parTransId="{70A44D49-98EC-424C-AF3C-D2DF76518533}" sibTransId="{E49A15AB-FB5E-4B4D-BBF5-FEAD7BFF45D7}"/>
    <dgm:cxn modelId="{29BA83F6-8FB1-4224-8B30-8214F07FB31B}" srcId="{277B6E42-44FF-4E93-9AF7-E31DA35649BB}" destId="{7B1423E0-A463-4794-A73C-DB8E783F8AE1}" srcOrd="0" destOrd="0" parTransId="{8564F5AD-5431-46D5-9B19-00EB3FB5B76F}" sibTransId="{D9B6AF5A-890B-4C2F-AD55-71FFD511DE67}"/>
    <dgm:cxn modelId="{A83C4049-2386-40A8-BDE5-2B205102E897}" type="presParOf" srcId="{5E1585FA-9AE9-4BA1-AB41-AC950F27F600}" destId="{0BEA99F3-90FC-4975-87A2-60F56FFC194C}" srcOrd="0" destOrd="0" presId="urn:microsoft.com/office/officeart/2008/layout/VerticalCurvedList"/>
    <dgm:cxn modelId="{ECF12CD4-298D-4E43-A0E1-E4912A2DBACB}" type="presParOf" srcId="{0BEA99F3-90FC-4975-87A2-60F56FFC194C}" destId="{3A5E093A-4A37-4B0C-B705-A2692544C601}" srcOrd="0" destOrd="0" presId="urn:microsoft.com/office/officeart/2008/layout/VerticalCurvedList"/>
    <dgm:cxn modelId="{5308AE36-0E08-43EF-AD5B-E44B57A0A0F3}" type="presParOf" srcId="{3A5E093A-4A37-4B0C-B705-A2692544C601}" destId="{D0453B37-A970-459A-BB6D-52FA647E0D48}" srcOrd="0" destOrd="0" presId="urn:microsoft.com/office/officeart/2008/layout/VerticalCurvedList"/>
    <dgm:cxn modelId="{25F550A0-0C32-4E48-AB56-B420A1656127}" type="presParOf" srcId="{3A5E093A-4A37-4B0C-B705-A2692544C601}" destId="{55506458-C798-4474-9A19-E26A783BB66A}" srcOrd="1" destOrd="0" presId="urn:microsoft.com/office/officeart/2008/layout/VerticalCurvedList"/>
    <dgm:cxn modelId="{DBA1DAC6-093A-44A3-BDF1-17EADCF56DE9}" type="presParOf" srcId="{3A5E093A-4A37-4B0C-B705-A2692544C601}" destId="{62E6AAD2-0107-4D67-A706-F7E4ECB0E33D}" srcOrd="2" destOrd="0" presId="urn:microsoft.com/office/officeart/2008/layout/VerticalCurvedList"/>
    <dgm:cxn modelId="{63C6DC84-D736-43CE-981A-F591A2479ABA}" type="presParOf" srcId="{3A5E093A-4A37-4B0C-B705-A2692544C601}" destId="{98C429AA-1B7A-4B17-B7A1-81E8DA47343F}" srcOrd="3" destOrd="0" presId="urn:microsoft.com/office/officeart/2008/layout/VerticalCurvedList"/>
    <dgm:cxn modelId="{842B9A63-6733-4036-A0FE-F5186099CCCE}" type="presParOf" srcId="{0BEA99F3-90FC-4975-87A2-60F56FFC194C}" destId="{94A91EAD-C38B-4DA7-9377-AE4D219CB505}" srcOrd="1" destOrd="0" presId="urn:microsoft.com/office/officeart/2008/layout/VerticalCurvedList"/>
    <dgm:cxn modelId="{FFD53FB6-BFEB-402A-89E9-3F79CB739C57}" type="presParOf" srcId="{0BEA99F3-90FC-4975-87A2-60F56FFC194C}" destId="{3FC7F208-2FB8-4624-8AD8-88126C928343}" srcOrd="2" destOrd="0" presId="urn:microsoft.com/office/officeart/2008/layout/VerticalCurvedList"/>
    <dgm:cxn modelId="{35D96BC4-E492-4415-A9DB-A4A5C2A3649E}" type="presParOf" srcId="{3FC7F208-2FB8-4624-8AD8-88126C928343}" destId="{4649ED50-D7AB-4BFB-BB8D-D0700B7E63DD}" srcOrd="0" destOrd="0" presId="urn:microsoft.com/office/officeart/2008/layout/VerticalCurvedList"/>
    <dgm:cxn modelId="{06898ECE-675A-4505-9CA7-E7A127FB753A}" type="presParOf" srcId="{0BEA99F3-90FC-4975-87A2-60F56FFC194C}" destId="{FDF14B82-3C10-4EA5-B107-EB22BD72ACC0}" srcOrd="3" destOrd="0" presId="urn:microsoft.com/office/officeart/2008/layout/VerticalCurvedList"/>
    <dgm:cxn modelId="{8AE270CA-AA06-4CED-9065-BF3054BB40D8}" type="presParOf" srcId="{0BEA99F3-90FC-4975-87A2-60F56FFC194C}" destId="{38F27FDC-DB8B-4A4E-9FE7-7360F2B43040}" srcOrd="4" destOrd="0" presId="urn:microsoft.com/office/officeart/2008/layout/VerticalCurvedList"/>
    <dgm:cxn modelId="{252F9068-D8AB-467B-9497-9593634CFC56}" type="presParOf" srcId="{38F27FDC-DB8B-4A4E-9FE7-7360F2B43040}" destId="{4AA48113-C287-4BFC-B1D9-40DFD08A362E}" srcOrd="0" destOrd="0" presId="urn:microsoft.com/office/officeart/2008/layout/VerticalCurvedList"/>
    <dgm:cxn modelId="{E4BC6B98-B316-4E0F-BA8D-186EBFA20661}" type="presParOf" srcId="{0BEA99F3-90FC-4975-87A2-60F56FFC194C}" destId="{EB236C58-3865-449B-A80D-F11CC2E56D4C}" srcOrd="5" destOrd="0" presId="urn:microsoft.com/office/officeart/2008/layout/VerticalCurvedList"/>
    <dgm:cxn modelId="{68C664C7-9F96-484C-B929-AE4F397C5387}" type="presParOf" srcId="{0BEA99F3-90FC-4975-87A2-60F56FFC194C}" destId="{CCC48C1C-4409-440B-8314-AA2BD46A2AAD}" srcOrd="6" destOrd="0" presId="urn:microsoft.com/office/officeart/2008/layout/VerticalCurvedList"/>
    <dgm:cxn modelId="{F4FD737C-ED88-47E8-959B-98415BAC03FC}" type="presParOf" srcId="{CCC48C1C-4409-440B-8314-AA2BD46A2AAD}" destId="{9BAF2CBF-3533-43B1-9046-3F3AFC09E81F}" srcOrd="0" destOrd="0" presId="urn:microsoft.com/office/officeart/2008/layout/VerticalCurvedList"/>
    <dgm:cxn modelId="{207D9EAB-528C-4486-8AC2-7582D9ECD00B}" type="presParOf" srcId="{0BEA99F3-90FC-4975-87A2-60F56FFC194C}" destId="{08C40352-780E-464F-8D4C-B34AE6B7B4DA}" srcOrd="7" destOrd="0" presId="urn:microsoft.com/office/officeart/2008/layout/VerticalCurvedList"/>
    <dgm:cxn modelId="{9C4F481A-1CFE-46C8-9826-13A3994E0E4C}" type="presParOf" srcId="{0BEA99F3-90FC-4975-87A2-60F56FFC194C}" destId="{2C886CFC-FE15-427C-9F33-5F1C191C20A7}" srcOrd="8" destOrd="0" presId="urn:microsoft.com/office/officeart/2008/layout/VerticalCurvedList"/>
    <dgm:cxn modelId="{C54F0683-28C7-4000-9821-0B161B29E41B}" type="presParOf" srcId="{2C886CFC-FE15-427C-9F33-5F1C191C20A7}" destId="{11CF4351-4C45-4073-A0A9-33854F3AA10D}" srcOrd="0" destOrd="0" presId="urn:microsoft.com/office/officeart/2008/layout/VerticalCurvedList"/>
    <dgm:cxn modelId="{A7BF3AA2-BCBD-4520-9B92-E1302D78CAB5}" type="presParOf" srcId="{0BEA99F3-90FC-4975-87A2-60F56FFC194C}" destId="{3EC94BCB-C453-48EE-B7FC-32DDA6B25229}" srcOrd="9" destOrd="0" presId="urn:microsoft.com/office/officeart/2008/layout/VerticalCurvedList"/>
    <dgm:cxn modelId="{9D492903-15CC-4935-A19C-FE12AF7E6457}" type="presParOf" srcId="{0BEA99F3-90FC-4975-87A2-60F56FFC194C}" destId="{2F3408F5-1D5E-4677-A20C-5E236E08C478}" srcOrd="10" destOrd="0" presId="urn:microsoft.com/office/officeart/2008/layout/VerticalCurvedList"/>
    <dgm:cxn modelId="{20C7DD16-7CBC-4CAC-882B-526E9978D173}" type="presParOf" srcId="{2F3408F5-1D5E-4677-A20C-5E236E08C478}" destId="{BC8AB4EA-0A93-43D5-B329-8B60E538480E}" srcOrd="0" destOrd="0" presId="urn:microsoft.com/office/officeart/2008/layout/VerticalCurvedList"/>
    <dgm:cxn modelId="{461BBE3D-78A6-47FE-9349-EF976D401849}" type="presParOf" srcId="{0BEA99F3-90FC-4975-87A2-60F56FFC194C}" destId="{C3802F82-C95D-482C-BEBC-D330662DE27C}" srcOrd="11" destOrd="0" presId="urn:microsoft.com/office/officeart/2008/layout/VerticalCurvedList"/>
    <dgm:cxn modelId="{4866EEEB-4E80-4304-B672-A3449D23DC21}" type="presParOf" srcId="{0BEA99F3-90FC-4975-87A2-60F56FFC194C}" destId="{FB847B20-C622-40DA-8900-8079BCF6F1E5}" srcOrd="12" destOrd="0" presId="urn:microsoft.com/office/officeart/2008/layout/VerticalCurvedList"/>
    <dgm:cxn modelId="{DB39AACA-F539-4655-96FD-D11B1110C50A}" type="presParOf" srcId="{FB847B20-C622-40DA-8900-8079BCF6F1E5}" destId="{6FC9D0F7-EC26-49F3-B751-F6498AFA78C4}" srcOrd="0" destOrd="0" presId="urn:microsoft.com/office/officeart/2008/layout/VerticalCurvedList"/>
    <dgm:cxn modelId="{920A8F74-8F9F-4881-81A4-7E9F24EF8FC6}" type="presParOf" srcId="{0BEA99F3-90FC-4975-87A2-60F56FFC194C}" destId="{212E03F0-5D05-4731-BD9C-427A2CC5CB0A}" srcOrd="13" destOrd="0" presId="urn:microsoft.com/office/officeart/2008/layout/VerticalCurvedList"/>
    <dgm:cxn modelId="{BAA80894-4642-4457-B9F0-ACE2F147A15F}" type="presParOf" srcId="{0BEA99F3-90FC-4975-87A2-60F56FFC194C}" destId="{9F504A9C-07C9-4AEF-A6BF-71B180ECF46F}" srcOrd="14" destOrd="0" presId="urn:microsoft.com/office/officeart/2008/layout/VerticalCurvedList"/>
    <dgm:cxn modelId="{C5AC9AB5-0DCC-4A3C-9753-73387D352B6F}" type="presParOf" srcId="{9F504A9C-07C9-4AEF-A6BF-71B180ECF46F}" destId="{A3778300-2304-4780-B219-9A0B94ACCD2F}" srcOrd="0" destOrd="0" presId="urn:microsoft.com/office/officeart/2008/layout/VerticalCurvedLis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AC5701-C514-41CA-A62F-4BE68C3DA405}" type="doc">
      <dgm:prSet loTypeId="urn:microsoft.com/office/officeart/2005/8/layout/hProcess9" loCatId="process" qsTypeId="urn:microsoft.com/office/officeart/2005/8/quickstyle/simple1" qsCatId="simple" csTypeId="urn:microsoft.com/office/officeart/2005/8/colors/accent4_1" csCatId="accent4" phldr="1"/>
      <dgm:spPr/>
      <dgm:t>
        <a:bodyPr/>
        <a:lstStyle/>
        <a:p>
          <a:endParaRPr lang="en-GB"/>
        </a:p>
      </dgm:t>
    </dgm:pt>
    <dgm:pt modelId="{2E9FB126-8DD7-40F7-93BC-1C4B1EC7240B}">
      <dgm:prSet phldrT="[Text]"/>
      <dgm:spPr/>
      <dgm:t>
        <a:bodyPr/>
        <a:lstStyle/>
        <a:p>
          <a:r>
            <a:rPr lang="en-US" spc="135">
              <a:latin typeface="Roboto Bold"/>
            </a:rPr>
            <a:t>Make sure you have identified atleast one hook up point in every discussion</a:t>
          </a:r>
          <a:endParaRPr lang="en-GB" dirty="0"/>
        </a:p>
      </dgm:t>
    </dgm:pt>
    <dgm:pt modelId="{EB89305A-4B73-4653-8C7D-70A817263CFA}" type="parTrans" cxnId="{EF690A7E-8A25-40D1-9F4E-C256F375C269}">
      <dgm:prSet/>
      <dgm:spPr/>
      <dgm:t>
        <a:bodyPr/>
        <a:lstStyle/>
        <a:p>
          <a:endParaRPr lang="en-GB"/>
        </a:p>
      </dgm:t>
    </dgm:pt>
    <dgm:pt modelId="{492AB8C3-E12B-48C2-A499-CDBDFF4FF397}" type="sibTrans" cxnId="{EF690A7E-8A25-40D1-9F4E-C256F375C269}">
      <dgm:prSet/>
      <dgm:spPr/>
      <dgm:t>
        <a:bodyPr/>
        <a:lstStyle/>
        <a:p>
          <a:endParaRPr lang="en-GB"/>
        </a:p>
      </dgm:t>
    </dgm:pt>
    <dgm:pt modelId="{2CE661D6-910E-4A05-BA2A-9B1A2AC0275B}">
      <dgm:prSet phldrT="[Text]"/>
      <dgm:spPr/>
      <dgm:t>
        <a:bodyPr/>
        <a:lstStyle/>
        <a:p>
          <a:r>
            <a:rPr lang="en-US" u="none" spc="135" dirty="0">
              <a:latin typeface="Roboto Bold"/>
            </a:rPr>
            <a:t>Also, you have got </a:t>
          </a:r>
          <a:r>
            <a:rPr lang="en-US" u="none" spc="135" dirty="0" err="1">
              <a:latin typeface="Roboto Bold"/>
            </a:rPr>
            <a:t>atleast</a:t>
          </a:r>
          <a:r>
            <a:rPr lang="en-US" u="none" spc="135" dirty="0">
              <a:latin typeface="Roboto Bold"/>
            </a:rPr>
            <a:t> one action </a:t>
          </a:r>
          <a:r>
            <a:rPr lang="en-US" spc="135" dirty="0">
              <a:latin typeface="Roboto Bold"/>
            </a:rPr>
            <a:t>point from each interaction for next meeting</a:t>
          </a:r>
          <a:endParaRPr lang="en-GB" dirty="0"/>
        </a:p>
      </dgm:t>
    </dgm:pt>
    <dgm:pt modelId="{2130AE77-CBB2-4D8D-B8F0-6EF85C92B56F}" type="parTrans" cxnId="{C4A410DF-06BF-4E6B-9B71-806E632B0F70}">
      <dgm:prSet/>
      <dgm:spPr/>
      <dgm:t>
        <a:bodyPr/>
        <a:lstStyle/>
        <a:p>
          <a:endParaRPr lang="en-GB"/>
        </a:p>
      </dgm:t>
    </dgm:pt>
    <dgm:pt modelId="{A1495B17-0028-4C11-966F-0CCE9F6BA0EE}" type="sibTrans" cxnId="{C4A410DF-06BF-4E6B-9B71-806E632B0F70}">
      <dgm:prSet/>
      <dgm:spPr/>
      <dgm:t>
        <a:bodyPr/>
        <a:lstStyle/>
        <a:p>
          <a:endParaRPr lang="en-GB"/>
        </a:p>
      </dgm:t>
    </dgm:pt>
    <dgm:pt modelId="{21B3024A-5E60-4058-9611-ECF69D80BB51}">
      <dgm:prSet phldrT="[Text]"/>
      <dgm:spPr/>
      <dgm:t>
        <a:bodyPr/>
        <a:lstStyle/>
        <a:p>
          <a:r>
            <a:rPr lang="en-US" spc="135" dirty="0">
              <a:latin typeface="Roboto Bold"/>
            </a:rPr>
            <a:t>and agreed a slot in diary to meet up again in next 1-2 weeks</a:t>
          </a:r>
          <a:endParaRPr lang="en-GB" dirty="0"/>
        </a:p>
      </dgm:t>
    </dgm:pt>
    <dgm:pt modelId="{7F5589F2-B09C-4DB2-B6A6-9B908056B5D8}" type="parTrans" cxnId="{D953125F-13F1-4346-93C6-A90406B098AE}">
      <dgm:prSet/>
      <dgm:spPr/>
      <dgm:t>
        <a:bodyPr/>
        <a:lstStyle/>
        <a:p>
          <a:endParaRPr lang="en-GB"/>
        </a:p>
      </dgm:t>
    </dgm:pt>
    <dgm:pt modelId="{5A107C97-23FD-4952-ACF3-C876CE0A0A4F}" type="sibTrans" cxnId="{D953125F-13F1-4346-93C6-A90406B098AE}">
      <dgm:prSet/>
      <dgm:spPr/>
      <dgm:t>
        <a:bodyPr/>
        <a:lstStyle/>
        <a:p>
          <a:endParaRPr lang="en-GB"/>
        </a:p>
      </dgm:t>
    </dgm:pt>
    <dgm:pt modelId="{46C765EF-811A-4662-BC84-FA2FE66A2FB0}" type="pres">
      <dgm:prSet presAssocID="{12AC5701-C514-41CA-A62F-4BE68C3DA405}" presName="CompostProcess" presStyleCnt="0">
        <dgm:presLayoutVars>
          <dgm:dir/>
          <dgm:resizeHandles val="exact"/>
        </dgm:presLayoutVars>
      </dgm:prSet>
      <dgm:spPr/>
    </dgm:pt>
    <dgm:pt modelId="{89E536F8-A7EF-4BF5-A26D-60D02497ECF5}" type="pres">
      <dgm:prSet presAssocID="{12AC5701-C514-41CA-A62F-4BE68C3DA405}" presName="arrow" presStyleLbl="bgShp" presStyleIdx="0" presStyleCnt="1" custLinFactNeighborX="-29" custLinFactNeighborY="24716"/>
      <dgm:spPr>
        <a:solidFill>
          <a:srgbClr val="00B0F0"/>
        </a:solidFill>
        <a:ln>
          <a:solidFill>
            <a:srgbClr val="7030A0"/>
          </a:solidFill>
        </a:ln>
      </dgm:spPr>
    </dgm:pt>
    <dgm:pt modelId="{ED588409-F19B-408B-9CB3-17AE4A6458AA}" type="pres">
      <dgm:prSet presAssocID="{12AC5701-C514-41CA-A62F-4BE68C3DA405}" presName="linearProcess" presStyleCnt="0"/>
      <dgm:spPr/>
    </dgm:pt>
    <dgm:pt modelId="{00901CCA-F7AD-4905-8A05-0595244CF368}" type="pres">
      <dgm:prSet presAssocID="{2E9FB126-8DD7-40F7-93BC-1C4B1EC7240B}" presName="textNode" presStyleLbl="node1" presStyleIdx="0" presStyleCnt="3">
        <dgm:presLayoutVars>
          <dgm:bulletEnabled val="1"/>
        </dgm:presLayoutVars>
      </dgm:prSet>
      <dgm:spPr/>
    </dgm:pt>
    <dgm:pt modelId="{1562065E-BCEB-4EF3-8F79-189DDFA5D6FB}" type="pres">
      <dgm:prSet presAssocID="{492AB8C3-E12B-48C2-A499-CDBDFF4FF397}" presName="sibTrans" presStyleCnt="0"/>
      <dgm:spPr/>
    </dgm:pt>
    <dgm:pt modelId="{994A94CD-ED26-4DE0-8FCA-F1859BF8F906}" type="pres">
      <dgm:prSet presAssocID="{2CE661D6-910E-4A05-BA2A-9B1A2AC0275B}" presName="textNode" presStyleLbl="node1" presStyleIdx="1" presStyleCnt="3">
        <dgm:presLayoutVars>
          <dgm:bulletEnabled val="1"/>
        </dgm:presLayoutVars>
      </dgm:prSet>
      <dgm:spPr/>
    </dgm:pt>
    <dgm:pt modelId="{02A98D8A-F1B6-4FD6-A4F8-30EB81D510BA}" type="pres">
      <dgm:prSet presAssocID="{A1495B17-0028-4C11-966F-0CCE9F6BA0EE}" presName="sibTrans" presStyleCnt="0"/>
      <dgm:spPr/>
    </dgm:pt>
    <dgm:pt modelId="{A1404E61-710D-44DF-AA4C-5A4A278DDD9B}" type="pres">
      <dgm:prSet presAssocID="{21B3024A-5E60-4058-9611-ECF69D80BB51}" presName="textNode" presStyleLbl="node1" presStyleIdx="2" presStyleCnt="3">
        <dgm:presLayoutVars>
          <dgm:bulletEnabled val="1"/>
        </dgm:presLayoutVars>
      </dgm:prSet>
      <dgm:spPr/>
    </dgm:pt>
  </dgm:ptLst>
  <dgm:cxnLst>
    <dgm:cxn modelId="{D953125F-13F1-4346-93C6-A90406B098AE}" srcId="{12AC5701-C514-41CA-A62F-4BE68C3DA405}" destId="{21B3024A-5E60-4058-9611-ECF69D80BB51}" srcOrd="2" destOrd="0" parTransId="{7F5589F2-B09C-4DB2-B6A6-9B908056B5D8}" sibTransId="{5A107C97-23FD-4952-ACF3-C876CE0A0A4F}"/>
    <dgm:cxn modelId="{EF690A7E-8A25-40D1-9F4E-C256F375C269}" srcId="{12AC5701-C514-41CA-A62F-4BE68C3DA405}" destId="{2E9FB126-8DD7-40F7-93BC-1C4B1EC7240B}" srcOrd="0" destOrd="0" parTransId="{EB89305A-4B73-4653-8C7D-70A817263CFA}" sibTransId="{492AB8C3-E12B-48C2-A499-CDBDFF4FF397}"/>
    <dgm:cxn modelId="{0A4BFB88-D32C-4503-94DC-13509A0626C6}" type="presOf" srcId="{2CE661D6-910E-4A05-BA2A-9B1A2AC0275B}" destId="{994A94CD-ED26-4DE0-8FCA-F1859BF8F906}" srcOrd="0" destOrd="0" presId="urn:microsoft.com/office/officeart/2005/8/layout/hProcess9"/>
    <dgm:cxn modelId="{5F6B22AA-CD19-42D7-AC92-90B1FB77C00B}" type="presOf" srcId="{21B3024A-5E60-4058-9611-ECF69D80BB51}" destId="{A1404E61-710D-44DF-AA4C-5A4A278DDD9B}" srcOrd="0" destOrd="0" presId="urn:microsoft.com/office/officeart/2005/8/layout/hProcess9"/>
    <dgm:cxn modelId="{F68F53C6-5AF9-4916-BB76-BA81092B9E4F}" type="presOf" srcId="{2E9FB126-8DD7-40F7-93BC-1C4B1EC7240B}" destId="{00901CCA-F7AD-4905-8A05-0595244CF368}" srcOrd="0" destOrd="0" presId="urn:microsoft.com/office/officeart/2005/8/layout/hProcess9"/>
    <dgm:cxn modelId="{C4A410DF-06BF-4E6B-9B71-806E632B0F70}" srcId="{12AC5701-C514-41CA-A62F-4BE68C3DA405}" destId="{2CE661D6-910E-4A05-BA2A-9B1A2AC0275B}" srcOrd="1" destOrd="0" parTransId="{2130AE77-CBB2-4D8D-B8F0-6EF85C92B56F}" sibTransId="{A1495B17-0028-4C11-966F-0CCE9F6BA0EE}"/>
    <dgm:cxn modelId="{DCF89AEC-9DD0-48A7-AF2F-173BBF649D9F}" type="presOf" srcId="{12AC5701-C514-41CA-A62F-4BE68C3DA405}" destId="{46C765EF-811A-4662-BC84-FA2FE66A2FB0}" srcOrd="0" destOrd="0" presId="urn:microsoft.com/office/officeart/2005/8/layout/hProcess9"/>
    <dgm:cxn modelId="{4F2BF5A4-5225-42F2-8F55-82C89D78E339}" type="presParOf" srcId="{46C765EF-811A-4662-BC84-FA2FE66A2FB0}" destId="{89E536F8-A7EF-4BF5-A26D-60D02497ECF5}" srcOrd="0" destOrd="0" presId="urn:microsoft.com/office/officeart/2005/8/layout/hProcess9"/>
    <dgm:cxn modelId="{52261AFF-D2A0-455D-B37F-2B8B8E4A1B6E}" type="presParOf" srcId="{46C765EF-811A-4662-BC84-FA2FE66A2FB0}" destId="{ED588409-F19B-408B-9CB3-17AE4A6458AA}" srcOrd="1" destOrd="0" presId="urn:microsoft.com/office/officeart/2005/8/layout/hProcess9"/>
    <dgm:cxn modelId="{3DB06A3D-E9D5-4929-AC27-BBFFB98D6FE3}" type="presParOf" srcId="{ED588409-F19B-408B-9CB3-17AE4A6458AA}" destId="{00901CCA-F7AD-4905-8A05-0595244CF368}" srcOrd="0" destOrd="0" presId="urn:microsoft.com/office/officeart/2005/8/layout/hProcess9"/>
    <dgm:cxn modelId="{35DFF4A0-C7AA-4DFF-A191-670BAF5FA37C}" type="presParOf" srcId="{ED588409-F19B-408B-9CB3-17AE4A6458AA}" destId="{1562065E-BCEB-4EF3-8F79-189DDFA5D6FB}" srcOrd="1" destOrd="0" presId="urn:microsoft.com/office/officeart/2005/8/layout/hProcess9"/>
    <dgm:cxn modelId="{96BDE828-E0CF-40A2-840A-7E842D8D480F}" type="presParOf" srcId="{ED588409-F19B-408B-9CB3-17AE4A6458AA}" destId="{994A94CD-ED26-4DE0-8FCA-F1859BF8F906}" srcOrd="2" destOrd="0" presId="urn:microsoft.com/office/officeart/2005/8/layout/hProcess9"/>
    <dgm:cxn modelId="{1C58F6F0-F52B-462A-98B0-207425E9FB01}" type="presParOf" srcId="{ED588409-F19B-408B-9CB3-17AE4A6458AA}" destId="{02A98D8A-F1B6-4FD6-A4F8-30EB81D510BA}" srcOrd="3" destOrd="0" presId="urn:microsoft.com/office/officeart/2005/8/layout/hProcess9"/>
    <dgm:cxn modelId="{9C02D9AF-2ADD-432E-885E-FA0075512BD8}" type="presParOf" srcId="{ED588409-F19B-408B-9CB3-17AE4A6458AA}" destId="{A1404E61-710D-44DF-AA4C-5A4A278DDD9B}"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E8A7E7-C986-4F6B-A10E-60F7B0978989}"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GB"/>
        </a:p>
      </dgm:t>
    </dgm:pt>
    <dgm:pt modelId="{F703587C-72FA-42BF-9090-E215EF11ADC1}">
      <dgm:prSet phldrT="[Text]"/>
      <dgm:spPr>
        <a:ln>
          <a:solidFill>
            <a:srgbClr val="7030A0"/>
          </a:solidFill>
        </a:ln>
      </dgm:spPr>
      <dgm:t>
        <a:bodyPr/>
        <a:lstStyle/>
        <a:p>
          <a:pPr>
            <a:buFont typeface="+mj-lt"/>
            <a:buAutoNum type="arabicPeriod"/>
          </a:pPr>
          <a:r>
            <a:rPr lang="en-US" spc="140" dirty="0">
              <a:solidFill>
                <a:srgbClr val="7030A0"/>
              </a:solidFill>
              <a:latin typeface="Roboto"/>
            </a:rPr>
            <a:t>1. Learn our proven tools and techniques</a:t>
          </a:r>
          <a:endParaRPr lang="en-GB" dirty="0">
            <a:solidFill>
              <a:srgbClr val="7030A0"/>
            </a:solidFill>
          </a:endParaRPr>
        </a:p>
      </dgm:t>
    </dgm:pt>
    <dgm:pt modelId="{2E63EB93-0345-4CF1-BB67-3D310387E0CD}" type="parTrans" cxnId="{356829E9-D54B-4E44-8189-3B1ADDEA70D1}">
      <dgm:prSet/>
      <dgm:spPr/>
      <dgm:t>
        <a:bodyPr/>
        <a:lstStyle/>
        <a:p>
          <a:endParaRPr lang="en-GB"/>
        </a:p>
      </dgm:t>
    </dgm:pt>
    <dgm:pt modelId="{7F563DAD-6EBE-4D08-979D-C3AA2ACCB704}" type="sibTrans" cxnId="{356829E9-D54B-4E44-8189-3B1ADDEA70D1}">
      <dgm:prSet/>
      <dgm:spPr/>
      <dgm:t>
        <a:bodyPr/>
        <a:lstStyle/>
        <a:p>
          <a:endParaRPr lang="en-GB"/>
        </a:p>
      </dgm:t>
    </dgm:pt>
    <dgm:pt modelId="{766EAE81-F8BC-4D8F-B78C-B7F1849AA618}">
      <dgm:prSet/>
      <dgm:spPr>
        <a:ln>
          <a:solidFill>
            <a:srgbClr val="7030A0"/>
          </a:solidFill>
        </a:ln>
      </dgm:spPr>
      <dgm:t>
        <a:bodyPr/>
        <a:lstStyle/>
        <a:p>
          <a:r>
            <a:rPr lang="en-GB" spc="140" dirty="0">
              <a:solidFill>
                <a:srgbClr val="7030A0"/>
              </a:solidFill>
              <a:latin typeface="Roboto"/>
            </a:rPr>
            <a:t>2. Ways to set yourself to become a brand which inspires people</a:t>
          </a:r>
        </a:p>
      </dgm:t>
    </dgm:pt>
    <dgm:pt modelId="{FD21FB26-D774-496A-8080-2259EFDE0230}" type="parTrans" cxnId="{3BE8B35D-FAE3-4555-BA7B-BA9801E45A86}">
      <dgm:prSet/>
      <dgm:spPr/>
      <dgm:t>
        <a:bodyPr/>
        <a:lstStyle/>
        <a:p>
          <a:endParaRPr lang="en-GB"/>
        </a:p>
      </dgm:t>
    </dgm:pt>
    <dgm:pt modelId="{7FBE02F6-4FFD-4B18-B0C5-921598E30F4F}" type="sibTrans" cxnId="{3BE8B35D-FAE3-4555-BA7B-BA9801E45A86}">
      <dgm:prSet/>
      <dgm:spPr/>
      <dgm:t>
        <a:bodyPr/>
        <a:lstStyle/>
        <a:p>
          <a:endParaRPr lang="en-GB"/>
        </a:p>
      </dgm:t>
    </dgm:pt>
    <dgm:pt modelId="{45A393EE-5AD7-4946-9750-5607F71C1896}">
      <dgm:prSet/>
      <dgm:spPr>
        <a:ln>
          <a:solidFill>
            <a:srgbClr val="7030A0"/>
          </a:solidFill>
        </a:ln>
      </dgm:spPr>
      <dgm:t>
        <a:bodyPr/>
        <a:lstStyle/>
        <a:p>
          <a:r>
            <a:rPr lang="en-GB" spc="140" dirty="0">
              <a:solidFill>
                <a:srgbClr val="7030A0"/>
              </a:solidFill>
              <a:latin typeface="Roboto"/>
            </a:rPr>
            <a:t>3. Understand The Business Values Behind Our Proven Tools</a:t>
          </a:r>
        </a:p>
      </dgm:t>
    </dgm:pt>
    <dgm:pt modelId="{E9B73819-331B-4F73-BE2C-B9E581B6749E}" type="parTrans" cxnId="{CB26A1CE-28B4-4F94-8A0B-B9B4C788201A}">
      <dgm:prSet/>
      <dgm:spPr/>
      <dgm:t>
        <a:bodyPr/>
        <a:lstStyle/>
        <a:p>
          <a:endParaRPr lang="en-GB"/>
        </a:p>
      </dgm:t>
    </dgm:pt>
    <dgm:pt modelId="{3E9624A7-5754-4E21-B8BB-F08C89771F04}" type="sibTrans" cxnId="{CB26A1CE-28B4-4F94-8A0B-B9B4C788201A}">
      <dgm:prSet/>
      <dgm:spPr/>
      <dgm:t>
        <a:bodyPr/>
        <a:lstStyle/>
        <a:p>
          <a:endParaRPr lang="en-GB"/>
        </a:p>
      </dgm:t>
    </dgm:pt>
    <dgm:pt modelId="{AF453DE8-F0D0-4498-8A7A-3122CB3D1D81}">
      <dgm:prSet/>
      <dgm:spPr>
        <a:ln>
          <a:solidFill>
            <a:srgbClr val="7030A0"/>
          </a:solidFill>
        </a:ln>
      </dgm:spPr>
      <dgm:t>
        <a:bodyPr/>
        <a:lstStyle/>
        <a:p>
          <a:r>
            <a:rPr lang="en-GB" spc="140" dirty="0">
              <a:solidFill>
                <a:srgbClr val="7030A0"/>
              </a:solidFill>
              <a:latin typeface="Roboto"/>
            </a:rPr>
            <a:t>4. Set your Social Profile/Email/Mobile and other contact details</a:t>
          </a:r>
        </a:p>
      </dgm:t>
    </dgm:pt>
    <dgm:pt modelId="{B88CDF2E-F803-4272-AAA2-C4D265435E43}" type="parTrans" cxnId="{3EF0D580-8299-4716-BA42-366FE03F7ABD}">
      <dgm:prSet/>
      <dgm:spPr/>
      <dgm:t>
        <a:bodyPr/>
        <a:lstStyle/>
        <a:p>
          <a:endParaRPr lang="en-GB"/>
        </a:p>
      </dgm:t>
    </dgm:pt>
    <dgm:pt modelId="{2288D20C-7C0D-4646-BD1D-E7EAAE1B4E11}" type="sibTrans" cxnId="{3EF0D580-8299-4716-BA42-366FE03F7ABD}">
      <dgm:prSet/>
      <dgm:spPr/>
      <dgm:t>
        <a:bodyPr/>
        <a:lstStyle/>
        <a:p>
          <a:endParaRPr lang="en-GB"/>
        </a:p>
      </dgm:t>
    </dgm:pt>
    <dgm:pt modelId="{492E36F7-AB73-49E7-A724-00A280F8B60F}">
      <dgm:prSet/>
      <dgm:spPr>
        <a:ln>
          <a:solidFill>
            <a:srgbClr val="7030A0"/>
          </a:solidFill>
        </a:ln>
      </dgm:spPr>
      <dgm:t>
        <a:bodyPr/>
        <a:lstStyle/>
        <a:p>
          <a:r>
            <a:rPr lang="en-GB" spc="140" dirty="0">
              <a:solidFill>
                <a:srgbClr val="7030A0"/>
              </a:solidFill>
              <a:latin typeface="Roboto"/>
            </a:rPr>
            <a:t>5. Plan your Goals and Objectives</a:t>
          </a:r>
        </a:p>
      </dgm:t>
    </dgm:pt>
    <dgm:pt modelId="{204B3AAC-CAE6-4008-A92D-BC6582D35D7B}" type="parTrans" cxnId="{8498D7A4-695A-43A0-9216-83C6D61CBC2D}">
      <dgm:prSet/>
      <dgm:spPr/>
      <dgm:t>
        <a:bodyPr/>
        <a:lstStyle/>
        <a:p>
          <a:endParaRPr lang="en-GB"/>
        </a:p>
      </dgm:t>
    </dgm:pt>
    <dgm:pt modelId="{D7BDB39F-05C2-44D4-A429-8C7847298C41}" type="sibTrans" cxnId="{8498D7A4-695A-43A0-9216-83C6D61CBC2D}">
      <dgm:prSet/>
      <dgm:spPr/>
      <dgm:t>
        <a:bodyPr/>
        <a:lstStyle/>
        <a:p>
          <a:endParaRPr lang="en-GB"/>
        </a:p>
      </dgm:t>
    </dgm:pt>
    <dgm:pt modelId="{E3F6CF78-0DEF-4694-AD96-6D445E0A91BA}">
      <dgm:prSet/>
      <dgm:spPr>
        <a:ln>
          <a:solidFill>
            <a:srgbClr val="7030A0"/>
          </a:solidFill>
        </a:ln>
      </dgm:spPr>
      <dgm:t>
        <a:bodyPr/>
        <a:lstStyle/>
        <a:p>
          <a:r>
            <a:rPr lang="en-GB" spc="140" dirty="0">
              <a:solidFill>
                <a:srgbClr val="7030A0"/>
              </a:solidFill>
              <a:latin typeface="Roboto"/>
            </a:rPr>
            <a:t>6. Engage with Local Businesses</a:t>
          </a:r>
        </a:p>
      </dgm:t>
    </dgm:pt>
    <dgm:pt modelId="{CEDCE2CD-36D9-4D92-A2B1-3F51604D0DDA}" type="parTrans" cxnId="{D212CFFE-770A-4898-9B26-3067230836CA}">
      <dgm:prSet/>
      <dgm:spPr/>
      <dgm:t>
        <a:bodyPr/>
        <a:lstStyle/>
        <a:p>
          <a:endParaRPr lang="en-GB"/>
        </a:p>
      </dgm:t>
    </dgm:pt>
    <dgm:pt modelId="{7568C697-20DA-466F-BB76-229229E995D3}" type="sibTrans" cxnId="{D212CFFE-770A-4898-9B26-3067230836CA}">
      <dgm:prSet/>
      <dgm:spPr/>
      <dgm:t>
        <a:bodyPr/>
        <a:lstStyle/>
        <a:p>
          <a:endParaRPr lang="en-GB"/>
        </a:p>
      </dgm:t>
    </dgm:pt>
    <dgm:pt modelId="{14C6ABF0-9699-40FD-A335-D5AC08E84FB7}">
      <dgm:prSet/>
      <dgm:spPr>
        <a:ln>
          <a:solidFill>
            <a:srgbClr val="7030A0"/>
          </a:solidFill>
        </a:ln>
      </dgm:spPr>
      <dgm:t>
        <a:bodyPr/>
        <a:lstStyle/>
        <a:p>
          <a:r>
            <a:rPr lang="en-US" spc="140" dirty="0">
              <a:solidFill>
                <a:srgbClr val="7030A0"/>
              </a:solidFill>
              <a:latin typeface="Roboto"/>
            </a:rPr>
            <a:t>7. Learn “connect and network” strategy using LinkedIn</a:t>
          </a:r>
        </a:p>
      </dgm:t>
    </dgm:pt>
    <dgm:pt modelId="{CB36F07F-8939-4C7F-A49A-845579AF4E80}" type="parTrans" cxnId="{886D56AF-AF61-4069-8DEB-3146FF8734D0}">
      <dgm:prSet/>
      <dgm:spPr/>
      <dgm:t>
        <a:bodyPr/>
        <a:lstStyle/>
        <a:p>
          <a:endParaRPr lang="en-GB"/>
        </a:p>
      </dgm:t>
    </dgm:pt>
    <dgm:pt modelId="{CE109A5F-6BC7-465C-8641-2D6BF5A2BBA3}" type="sibTrans" cxnId="{886D56AF-AF61-4069-8DEB-3146FF8734D0}">
      <dgm:prSet/>
      <dgm:spPr/>
      <dgm:t>
        <a:bodyPr/>
        <a:lstStyle/>
        <a:p>
          <a:endParaRPr lang="en-GB"/>
        </a:p>
      </dgm:t>
    </dgm:pt>
    <dgm:pt modelId="{1652ADB0-50BC-4465-BCB1-918F3289CA58}">
      <dgm:prSet/>
      <dgm:spPr>
        <a:ln>
          <a:solidFill>
            <a:srgbClr val="7030A0"/>
          </a:solidFill>
        </a:ln>
      </dgm:spPr>
      <dgm:t>
        <a:bodyPr/>
        <a:lstStyle/>
        <a:p>
          <a:r>
            <a:rPr lang="en-US" spc="140" dirty="0">
              <a:solidFill>
                <a:srgbClr val="7030A0"/>
              </a:solidFill>
              <a:latin typeface="Roboto"/>
            </a:rPr>
            <a:t>8. Plan your region &amp; organise additional data </a:t>
          </a:r>
          <a:endParaRPr lang="en-GB" spc="140" dirty="0">
            <a:solidFill>
              <a:srgbClr val="7030A0"/>
            </a:solidFill>
            <a:latin typeface="Roboto"/>
          </a:endParaRPr>
        </a:p>
      </dgm:t>
    </dgm:pt>
    <dgm:pt modelId="{1E377F25-64F1-401A-8F4B-72A26B45EE21}" type="parTrans" cxnId="{AA849B95-F0C0-44CD-AA57-A7E30F468BBB}">
      <dgm:prSet/>
      <dgm:spPr/>
      <dgm:t>
        <a:bodyPr/>
        <a:lstStyle/>
        <a:p>
          <a:endParaRPr lang="en-GB"/>
        </a:p>
      </dgm:t>
    </dgm:pt>
    <dgm:pt modelId="{CE613789-EC4B-445A-A810-3AD1F937D92D}" type="sibTrans" cxnId="{AA849B95-F0C0-44CD-AA57-A7E30F468BBB}">
      <dgm:prSet/>
      <dgm:spPr/>
      <dgm:t>
        <a:bodyPr/>
        <a:lstStyle/>
        <a:p>
          <a:endParaRPr lang="en-GB"/>
        </a:p>
      </dgm:t>
    </dgm:pt>
    <dgm:pt modelId="{8B8C6960-0852-41CF-A4BA-26C200E68809}">
      <dgm:prSet/>
      <dgm:spPr>
        <a:ln>
          <a:solidFill>
            <a:srgbClr val="7030A0"/>
          </a:solidFill>
        </a:ln>
      </dgm:spPr>
      <dgm:t>
        <a:bodyPr/>
        <a:lstStyle/>
        <a:p>
          <a:r>
            <a:rPr lang="en-US" spc="140" dirty="0">
              <a:solidFill>
                <a:srgbClr val="7030A0"/>
              </a:solidFill>
              <a:latin typeface="Roboto"/>
            </a:rPr>
            <a:t>9. Agree the meeting date for first Quarterly Review meeting</a:t>
          </a:r>
        </a:p>
      </dgm:t>
    </dgm:pt>
    <dgm:pt modelId="{B193901F-DDB7-4831-92D6-8703ACBE0D84}" type="parTrans" cxnId="{8FC3BB68-FEF4-4C65-B2A6-ED191281FB1F}">
      <dgm:prSet/>
      <dgm:spPr/>
      <dgm:t>
        <a:bodyPr/>
        <a:lstStyle/>
        <a:p>
          <a:endParaRPr lang="en-GB"/>
        </a:p>
      </dgm:t>
    </dgm:pt>
    <dgm:pt modelId="{E1E846FB-F16B-40D0-97A3-286A5E307CC5}" type="sibTrans" cxnId="{8FC3BB68-FEF4-4C65-B2A6-ED191281FB1F}">
      <dgm:prSet/>
      <dgm:spPr/>
      <dgm:t>
        <a:bodyPr/>
        <a:lstStyle/>
        <a:p>
          <a:endParaRPr lang="en-GB"/>
        </a:p>
      </dgm:t>
    </dgm:pt>
    <dgm:pt modelId="{1791BE6C-E5EE-4CE7-9126-275BDEA0AAB4}" type="pres">
      <dgm:prSet presAssocID="{4BE8A7E7-C986-4F6B-A10E-60F7B0978989}" presName="compositeShape" presStyleCnt="0">
        <dgm:presLayoutVars>
          <dgm:dir/>
          <dgm:resizeHandles/>
        </dgm:presLayoutVars>
      </dgm:prSet>
      <dgm:spPr/>
    </dgm:pt>
    <dgm:pt modelId="{5EF2BCF3-19BC-4C5D-AAD2-71304366CF9D}" type="pres">
      <dgm:prSet presAssocID="{4BE8A7E7-C986-4F6B-A10E-60F7B0978989}" presName="pyramid" presStyleLbl="node1" presStyleIdx="0" presStyleCnt="1"/>
      <dgm:spPr>
        <a:solidFill>
          <a:srgbClr val="7030A0"/>
        </a:solidFill>
      </dgm:spPr>
    </dgm:pt>
    <dgm:pt modelId="{E6B10CD2-67BE-4999-8B1B-A2F3A22C5F18}" type="pres">
      <dgm:prSet presAssocID="{4BE8A7E7-C986-4F6B-A10E-60F7B0978989}" presName="theList" presStyleCnt="0"/>
      <dgm:spPr/>
    </dgm:pt>
    <dgm:pt modelId="{459D8609-F864-4971-B952-54424D9C1AB7}" type="pres">
      <dgm:prSet presAssocID="{F703587C-72FA-42BF-9090-E215EF11ADC1}" presName="aNode" presStyleLbl="fgAcc1" presStyleIdx="0" presStyleCnt="9">
        <dgm:presLayoutVars>
          <dgm:bulletEnabled val="1"/>
        </dgm:presLayoutVars>
      </dgm:prSet>
      <dgm:spPr/>
    </dgm:pt>
    <dgm:pt modelId="{1101D297-B74D-4085-923C-867C8CFCF1E1}" type="pres">
      <dgm:prSet presAssocID="{F703587C-72FA-42BF-9090-E215EF11ADC1}" presName="aSpace" presStyleCnt="0"/>
      <dgm:spPr/>
    </dgm:pt>
    <dgm:pt modelId="{68A3DB07-BA9A-436A-A7B1-BECAA770F6E5}" type="pres">
      <dgm:prSet presAssocID="{766EAE81-F8BC-4D8F-B78C-B7F1849AA618}" presName="aNode" presStyleLbl="fgAcc1" presStyleIdx="1" presStyleCnt="9">
        <dgm:presLayoutVars>
          <dgm:bulletEnabled val="1"/>
        </dgm:presLayoutVars>
      </dgm:prSet>
      <dgm:spPr/>
    </dgm:pt>
    <dgm:pt modelId="{0769C1AC-A499-425E-AB32-91DB3EDF8FDB}" type="pres">
      <dgm:prSet presAssocID="{766EAE81-F8BC-4D8F-B78C-B7F1849AA618}" presName="aSpace" presStyleCnt="0"/>
      <dgm:spPr/>
    </dgm:pt>
    <dgm:pt modelId="{3D8B48E5-4A4E-4B18-B1E9-2AC2D3BF3B53}" type="pres">
      <dgm:prSet presAssocID="{45A393EE-5AD7-4946-9750-5607F71C1896}" presName="aNode" presStyleLbl="fgAcc1" presStyleIdx="2" presStyleCnt="9">
        <dgm:presLayoutVars>
          <dgm:bulletEnabled val="1"/>
        </dgm:presLayoutVars>
      </dgm:prSet>
      <dgm:spPr/>
    </dgm:pt>
    <dgm:pt modelId="{F3FAF62C-0F23-4840-9D10-0F2D67285F4B}" type="pres">
      <dgm:prSet presAssocID="{45A393EE-5AD7-4946-9750-5607F71C1896}" presName="aSpace" presStyleCnt="0"/>
      <dgm:spPr/>
    </dgm:pt>
    <dgm:pt modelId="{4F9FD0B6-486A-4A34-8B44-F7252E6A0E58}" type="pres">
      <dgm:prSet presAssocID="{AF453DE8-F0D0-4498-8A7A-3122CB3D1D81}" presName="aNode" presStyleLbl="fgAcc1" presStyleIdx="3" presStyleCnt="9">
        <dgm:presLayoutVars>
          <dgm:bulletEnabled val="1"/>
        </dgm:presLayoutVars>
      </dgm:prSet>
      <dgm:spPr/>
    </dgm:pt>
    <dgm:pt modelId="{822579E6-30D5-45DC-A8CB-93CA549F7115}" type="pres">
      <dgm:prSet presAssocID="{AF453DE8-F0D0-4498-8A7A-3122CB3D1D81}" presName="aSpace" presStyleCnt="0"/>
      <dgm:spPr/>
    </dgm:pt>
    <dgm:pt modelId="{6DCDE152-7C55-419C-98F7-C96BAB7842E7}" type="pres">
      <dgm:prSet presAssocID="{492E36F7-AB73-49E7-A724-00A280F8B60F}" presName="aNode" presStyleLbl="fgAcc1" presStyleIdx="4" presStyleCnt="9">
        <dgm:presLayoutVars>
          <dgm:bulletEnabled val="1"/>
        </dgm:presLayoutVars>
      </dgm:prSet>
      <dgm:spPr/>
    </dgm:pt>
    <dgm:pt modelId="{FE73E73E-785A-410B-BA32-CD45F9097020}" type="pres">
      <dgm:prSet presAssocID="{492E36F7-AB73-49E7-A724-00A280F8B60F}" presName="aSpace" presStyleCnt="0"/>
      <dgm:spPr/>
    </dgm:pt>
    <dgm:pt modelId="{3703578B-A968-46AD-9BCB-C890A0925468}" type="pres">
      <dgm:prSet presAssocID="{E3F6CF78-0DEF-4694-AD96-6D445E0A91BA}" presName="aNode" presStyleLbl="fgAcc1" presStyleIdx="5" presStyleCnt="9">
        <dgm:presLayoutVars>
          <dgm:bulletEnabled val="1"/>
        </dgm:presLayoutVars>
      </dgm:prSet>
      <dgm:spPr/>
    </dgm:pt>
    <dgm:pt modelId="{62271257-C96D-4FF7-82A1-F852D0004DF2}" type="pres">
      <dgm:prSet presAssocID="{E3F6CF78-0DEF-4694-AD96-6D445E0A91BA}" presName="aSpace" presStyleCnt="0"/>
      <dgm:spPr/>
    </dgm:pt>
    <dgm:pt modelId="{08C10A7C-C725-4B56-8412-0924A3206704}" type="pres">
      <dgm:prSet presAssocID="{14C6ABF0-9699-40FD-A335-D5AC08E84FB7}" presName="aNode" presStyleLbl="fgAcc1" presStyleIdx="6" presStyleCnt="9">
        <dgm:presLayoutVars>
          <dgm:bulletEnabled val="1"/>
        </dgm:presLayoutVars>
      </dgm:prSet>
      <dgm:spPr/>
    </dgm:pt>
    <dgm:pt modelId="{A8BE89F7-9EB6-45D4-8512-D59AE57D109A}" type="pres">
      <dgm:prSet presAssocID="{14C6ABF0-9699-40FD-A335-D5AC08E84FB7}" presName="aSpace" presStyleCnt="0"/>
      <dgm:spPr/>
    </dgm:pt>
    <dgm:pt modelId="{BCE11100-8ACB-491D-B2B9-063AA35DC4D2}" type="pres">
      <dgm:prSet presAssocID="{1652ADB0-50BC-4465-BCB1-918F3289CA58}" presName="aNode" presStyleLbl="fgAcc1" presStyleIdx="7" presStyleCnt="9">
        <dgm:presLayoutVars>
          <dgm:bulletEnabled val="1"/>
        </dgm:presLayoutVars>
      </dgm:prSet>
      <dgm:spPr/>
    </dgm:pt>
    <dgm:pt modelId="{DC347156-0012-4DB0-9BD9-AC182B3B2078}" type="pres">
      <dgm:prSet presAssocID="{1652ADB0-50BC-4465-BCB1-918F3289CA58}" presName="aSpace" presStyleCnt="0"/>
      <dgm:spPr/>
    </dgm:pt>
    <dgm:pt modelId="{B34B033D-3EFF-4C08-B90E-6B27D3D14F22}" type="pres">
      <dgm:prSet presAssocID="{8B8C6960-0852-41CF-A4BA-26C200E68809}" presName="aNode" presStyleLbl="fgAcc1" presStyleIdx="8" presStyleCnt="9">
        <dgm:presLayoutVars>
          <dgm:bulletEnabled val="1"/>
        </dgm:presLayoutVars>
      </dgm:prSet>
      <dgm:spPr/>
    </dgm:pt>
    <dgm:pt modelId="{A5A28016-DDF9-42BB-9F81-436D71B3F3CD}" type="pres">
      <dgm:prSet presAssocID="{8B8C6960-0852-41CF-A4BA-26C200E68809}" presName="aSpace" presStyleCnt="0"/>
      <dgm:spPr/>
    </dgm:pt>
  </dgm:ptLst>
  <dgm:cxnLst>
    <dgm:cxn modelId="{80BCA82A-8849-4AA8-8C7F-90145512B2DB}" type="presOf" srcId="{492E36F7-AB73-49E7-A724-00A280F8B60F}" destId="{6DCDE152-7C55-419C-98F7-C96BAB7842E7}" srcOrd="0" destOrd="0" presId="urn:microsoft.com/office/officeart/2005/8/layout/pyramid2"/>
    <dgm:cxn modelId="{585E1737-6C2C-4A7A-A3BE-D000A19EFBDF}" type="presOf" srcId="{E3F6CF78-0DEF-4694-AD96-6D445E0A91BA}" destId="{3703578B-A968-46AD-9BCB-C890A0925468}" srcOrd="0" destOrd="0" presId="urn:microsoft.com/office/officeart/2005/8/layout/pyramid2"/>
    <dgm:cxn modelId="{3BE8B35D-FAE3-4555-BA7B-BA9801E45A86}" srcId="{4BE8A7E7-C986-4F6B-A10E-60F7B0978989}" destId="{766EAE81-F8BC-4D8F-B78C-B7F1849AA618}" srcOrd="1" destOrd="0" parTransId="{FD21FB26-D774-496A-8080-2259EFDE0230}" sibTransId="{7FBE02F6-4FFD-4B18-B0C5-921598E30F4F}"/>
    <dgm:cxn modelId="{27E62941-DDAD-4449-8FAF-3201F687B756}" type="presOf" srcId="{F703587C-72FA-42BF-9090-E215EF11ADC1}" destId="{459D8609-F864-4971-B952-54424D9C1AB7}" srcOrd="0" destOrd="0" presId="urn:microsoft.com/office/officeart/2005/8/layout/pyramid2"/>
    <dgm:cxn modelId="{8FC3BB68-FEF4-4C65-B2A6-ED191281FB1F}" srcId="{4BE8A7E7-C986-4F6B-A10E-60F7B0978989}" destId="{8B8C6960-0852-41CF-A4BA-26C200E68809}" srcOrd="8" destOrd="0" parTransId="{B193901F-DDB7-4831-92D6-8703ACBE0D84}" sibTransId="{E1E846FB-F16B-40D0-97A3-286A5E307CC5}"/>
    <dgm:cxn modelId="{3A1C667D-7CCB-4671-9626-474E8963800E}" type="presOf" srcId="{14C6ABF0-9699-40FD-A335-D5AC08E84FB7}" destId="{08C10A7C-C725-4B56-8412-0924A3206704}" srcOrd="0" destOrd="0" presId="urn:microsoft.com/office/officeart/2005/8/layout/pyramid2"/>
    <dgm:cxn modelId="{3EF0D580-8299-4716-BA42-366FE03F7ABD}" srcId="{4BE8A7E7-C986-4F6B-A10E-60F7B0978989}" destId="{AF453DE8-F0D0-4498-8A7A-3122CB3D1D81}" srcOrd="3" destOrd="0" parTransId="{B88CDF2E-F803-4272-AAA2-C4D265435E43}" sibTransId="{2288D20C-7C0D-4646-BD1D-E7EAAE1B4E11}"/>
    <dgm:cxn modelId="{AA849B95-F0C0-44CD-AA57-A7E30F468BBB}" srcId="{4BE8A7E7-C986-4F6B-A10E-60F7B0978989}" destId="{1652ADB0-50BC-4465-BCB1-918F3289CA58}" srcOrd="7" destOrd="0" parTransId="{1E377F25-64F1-401A-8F4B-72A26B45EE21}" sibTransId="{CE613789-EC4B-445A-A810-3AD1F937D92D}"/>
    <dgm:cxn modelId="{24661198-6B80-46AD-AB00-5766B7EEA447}" type="presOf" srcId="{766EAE81-F8BC-4D8F-B78C-B7F1849AA618}" destId="{68A3DB07-BA9A-436A-A7B1-BECAA770F6E5}" srcOrd="0" destOrd="0" presId="urn:microsoft.com/office/officeart/2005/8/layout/pyramid2"/>
    <dgm:cxn modelId="{8498D7A4-695A-43A0-9216-83C6D61CBC2D}" srcId="{4BE8A7E7-C986-4F6B-A10E-60F7B0978989}" destId="{492E36F7-AB73-49E7-A724-00A280F8B60F}" srcOrd="4" destOrd="0" parTransId="{204B3AAC-CAE6-4008-A92D-BC6582D35D7B}" sibTransId="{D7BDB39F-05C2-44D4-A429-8C7847298C41}"/>
    <dgm:cxn modelId="{886D56AF-AF61-4069-8DEB-3146FF8734D0}" srcId="{4BE8A7E7-C986-4F6B-A10E-60F7B0978989}" destId="{14C6ABF0-9699-40FD-A335-D5AC08E84FB7}" srcOrd="6" destOrd="0" parTransId="{CB36F07F-8939-4C7F-A49A-845579AF4E80}" sibTransId="{CE109A5F-6BC7-465C-8641-2D6BF5A2BBA3}"/>
    <dgm:cxn modelId="{0A63C3B1-90DB-4DF6-8958-3B53C418E561}" type="presOf" srcId="{1652ADB0-50BC-4465-BCB1-918F3289CA58}" destId="{BCE11100-8ACB-491D-B2B9-063AA35DC4D2}" srcOrd="0" destOrd="0" presId="urn:microsoft.com/office/officeart/2005/8/layout/pyramid2"/>
    <dgm:cxn modelId="{4D503BCE-EFEF-45C1-BD33-B364AB9D3CEF}" type="presOf" srcId="{8B8C6960-0852-41CF-A4BA-26C200E68809}" destId="{B34B033D-3EFF-4C08-B90E-6B27D3D14F22}" srcOrd="0" destOrd="0" presId="urn:microsoft.com/office/officeart/2005/8/layout/pyramid2"/>
    <dgm:cxn modelId="{CB26A1CE-28B4-4F94-8A0B-B9B4C788201A}" srcId="{4BE8A7E7-C986-4F6B-A10E-60F7B0978989}" destId="{45A393EE-5AD7-4946-9750-5607F71C1896}" srcOrd="2" destOrd="0" parTransId="{E9B73819-331B-4F73-BE2C-B9E581B6749E}" sibTransId="{3E9624A7-5754-4E21-B8BB-F08C89771F04}"/>
    <dgm:cxn modelId="{32CD00D8-91D8-4EF7-93A5-60FD3106CA4A}" type="presOf" srcId="{4BE8A7E7-C986-4F6B-A10E-60F7B0978989}" destId="{1791BE6C-E5EE-4CE7-9126-275BDEA0AAB4}" srcOrd="0" destOrd="0" presId="urn:microsoft.com/office/officeart/2005/8/layout/pyramid2"/>
    <dgm:cxn modelId="{356829E9-D54B-4E44-8189-3B1ADDEA70D1}" srcId="{4BE8A7E7-C986-4F6B-A10E-60F7B0978989}" destId="{F703587C-72FA-42BF-9090-E215EF11ADC1}" srcOrd="0" destOrd="0" parTransId="{2E63EB93-0345-4CF1-BB67-3D310387E0CD}" sibTransId="{7F563DAD-6EBE-4D08-979D-C3AA2ACCB704}"/>
    <dgm:cxn modelId="{59CD67ED-8D33-46A9-AE27-C27EF8A74051}" type="presOf" srcId="{45A393EE-5AD7-4946-9750-5607F71C1896}" destId="{3D8B48E5-4A4E-4B18-B1E9-2AC2D3BF3B53}" srcOrd="0" destOrd="0" presId="urn:microsoft.com/office/officeart/2005/8/layout/pyramid2"/>
    <dgm:cxn modelId="{6CBF8EFB-11FC-43A4-8229-8A7F6B8068AB}" type="presOf" srcId="{AF453DE8-F0D0-4498-8A7A-3122CB3D1D81}" destId="{4F9FD0B6-486A-4A34-8B44-F7252E6A0E58}" srcOrd="0" destOrd="0" presId="urn:microsoft.com/office/officeart/2005/8/layout/pyramid2"/>
    <dgm:cxn modelId="{D212CFFE-770A-4898-9B26-3067230836CA}" srcId="{4BE8A7E7-C986-4F6B-A10E-60F7B0978989}" destId="{E3F6CF78-0DEF-4694-AD96-6D445E0A91BA}" srcOrd="5" destOrd="0" parTransId="{CEDCE2CD-36D9-4D92-A2B1-3F51604D0DDA}" sibTransId="{7568C697-20DA-466F-BB76-229229E995D3}"/>
    <dgm:cxn modelId="{27524E7B-D902-4BF1-96BF-36142B6B5033}" type="presParOf" srcId="{1791BE6C-E5EE-4CE7-9126-275BDEA0AAB4}" destId="{5EF2BCF3-19BC-4C5D-AAD2-71304366CF9D}" srcOrd="0" destOrd="0" presId="urn:microsoft.com/office/officeart/2005/8/layout/pyramid2"/>
    <dgm:cxn modelId="{EC5765F4-F10E-45E7-BDA8-BBB1EA9FBD9B}" type="presParOf" srcId="{1791BE6C-E5EE-4CE7-9126-275BDEA0AAB4}" destId="{E6B10CD2-67BE-4999-8B1B-A2F3A22C5F18}" srcOrd="1" destOrd="0" presId="urn:microsoft.com/office/officeart/2005/8/layout/pyramid2"/>
    <dgm:cxn modelId="{B854E9E1-D557-4FFB-AF7A-A4AFCE51BB16}" type="presParOf" srcId="{E6B10CD2-67BE-4999-8B1B-A2F3A22C5F18}" destId="{459D8609-F864-4971-B952-54424D9C1AB7}" srcOrd="0" destOrd="0" presId="urn:microsoft.com/office/officeart/2005/8/layout/pyramid2"/>
    <dgm:cxn modelId="{E5A66E6F-580B-400C-BC15-FCF1DA5A12BB}" type="presParOf" srcId="{E6B10CD2-67BE-4999-8B1B-A2F3A22C5F18}" destId="{1101D297-B74D-4085-923C-867C8CFCF1E1}" srcOrd="1" destOrd="0" presId="urn:microsoft.com/office/officeart/2005/8/layout/pyramid2"/>
    <dgm:cxn modelId="{570A83FB-792C-483B-87A0-6B356A96E1AD}" type="presParOf" srcId="{E6B10CD2-67BE-4999-8B1B-A2F3A22C5F18}" destId="{68A3DB07-BA9A-436A-A7B1-BECAA770F6E5}" srcOrd="2" destOrd="0" presId="urn:microsoft.com/office/officeart/2005/8/layout/pyramid2"/>
    <dgm:cxn modelId="{E89EE9C2-B9B0-4CF3-AE76-98DEB141751A}" type="presParOf" srcId="{E6B10CD2-67BE-4999-8B1B-A2F3A22C5F18}" destId="{0769C1AC-A499-425E-AB32-91DB3EDF8FDB}" srcOrd="3" destOrd="0" presId="urn:microsoft.com/office/officeart/2005/8/layout/pyramid2"/>
    <dgm:cxn modelId="{E61F2CE5-5F1C-48AF-AB34-AE35720AE012}" type="presParOf" srcId="{E6B10CD2-67BE-4999-8B1B-A2F3A22C5F18}" destId="{3D8B48E5-4A4E-4B18-B1E9-2AC2D3BF3B53}" srcOrd="4" destOrd="0" presId="urn:microsoft.com/office/officeart/2005/8/layout/pyramid2"/>
    <dgm:cxn modelId="{2160482D-0FC4-4CAA-B752-75992C5AEF17}" type="presParOf" srcId="{E6B10CD2-67BE-4999-8B1B-A2F3A22C5F18}" destId="{F3FAF62C-0F23-4840-9D10-0F2D67285F4B}" srcOrd="5" destOrd="0" presId="urn:microsoft.com/office/officeart/2005/8/layout/pyramid2"/>
    <dgm:cxn modelId="{D4AD238C-DFE7-4EE2-8FFA-E69C81399890}" type="presParOf" srcId="{E6B10CD2-67BE-4999-8B1B-A2F3A22C5F18}" destId="{4F9FD0B6-486A-4A34-8B44-F7252E6A0E58}" srcOrd="6" destOrd="0" presId="urn:microsoft.com/office/officeart/2005/8/layout/pyramid2"/>
    <dgm:cxn modelId="{8CA8AE63-418B-4C50-B24C-A0DE5AAA5541}" type="presParOf" srcId="{E6B10CD2-67BE-4999-8B1B-A2F3A22C5F18}" destId="{822579E6-30D5-45DC-A8CB-93CA549F7115}" srcOrd="7" destOrd="0" presId="urn:microsoft.com/office/officeart/2005/8/layout/pyramid2"/>
    <dgm:cxn modelId="{9318F484-9224-446E-8A03-9F82157E2B71}" type="presParOf" srcId="{E6B10CD2-67BE-4999-8B1B-A2F3A22C5F18}" destId="{6DCDE152-7C55-419C-98F7-C96BAB7842E7}" srcOrd="8" destOrd="0" presId="urn:microsoft.com/office/officeart/2005/8/layout/pyramid2"/>
    <dgm:cxn modelId="{1534C647-ACB8-4D66-9160-641C59C26187}" type="presParOf" srcId="{E6B10CD2-67BE-4999-8B1B-A2F3A22C5F18}" destId="{FE73E73E-785A-410B-BA32-CD45F9097020}" srcOrd="9" destOrd="0" presId="urn:microsoft.com/office/officeart/2005/8/layout/pyramid2"/>
    <dgm:cxn modelId="{547A74F1-464F-4BE6-B487-25372D3D49CC}" type="presParOf" srcId="{E6B10CD2-67BE-4999-8B1B-A2F3A22C5F18}" destId="{3703578B-A968-46AD-9BCB-C890A0925468}" srcOrd="10" destOrd="0" presId="urn:microsoft.com/office/officeart/2005/8/layout/pyramid2"/>
    <dgm:cxn modelId="{D6A350A2-0F7C-4DD5-93DB-6898581E40DD}" type="presParOf" srcId="{E6B10CD2-67BE-4999-8B1B-A2F3A22C5F18}" destId="{62271257-C96D-4FF7-82A1-F852D0004DF2}" srcOrd="11" destOrd="0" presId="urn:microsoft.com/office/officeart/2005/8/layout/pyramid2"/>
    <dgm:cxn modelId="{67B8BF2D-2A47-4AFE-809E-9EB3C3418375}" type="presParOf" srcId="{E6B10CD2-67BE-4999-8B1B-A2F3A22C5F18}" destId="{08C10A7C-C725-4B56-8412-0924A3206704}" srcOrd="12" destOrd="0" presId="urn:microsoft.com/office/officeart/2005/8/layout/pyramid2"/>
    <dgm:cxn modelId="{009CACA6-400E-433F-931D-CD20CB0FB17E}" type="presParOf" srcId="{E6B10CD2-67BE-4999-8B1B-A2F3A22C5F18}" destId="{A8BE89F7-9EB6-45D4-8512-D59AE57D109A}" srcOrd="13" destOrd="0" presId="urn:microsoft.com/office/officeart/2005/8/layout/pyramid2"/>
    <dgm:cxn modelId="{8B011258-4D7C-424F-8DBA-E22BFB863AAD}" type="presParOf" srcId="{E6B10CD2-67BE-4999-8B1B-A2F3A22C5F18}" destId="{BCE11100-8ACB-491D-B2B9-063AA35DC4D2}" srcOrd="14" destOrd="0" presId="urn:microsoft.com/office/officeart/2005/8/layout/pyramid2"/>
    <dgm:cxn modelId="{14AFF259-2B2E-4308-BC85-41B72B2C0CCA}" type="presParOf" srcId="{E6B10CD2-67BE-4999-8B1B-A2F3A22C5F18}" destId="{DC347156-0012-4DB0-9BD9-AC182B3B2078}" srcOrd="15" destOrd="0" presId="urn:microsoft.com/office/officeart/2005/8/layout/pyramid2"/>
    <dgm:cxn modelId="{5700F0BE-1D82-4976-82E4-118E2A74FF4B}" type="presParOf" srcId="{E6B10CD2-67BE-4999-8B1B-A2F3A22C5F18}" destId="{B34B033D-3EFF-4C08-B90E-6B27D3D14F22}" srcOrd="16" destOrd="0" presId="urn:microsoft.com/office/officeart/2005/8/layout/pyramid2"/>
    <dgm:cxn modelId="{569138EB-335B-4B86-86E6-4AC642F15B19}" type="presParOf" srcId="{E6B10CD2-67BE-4999-8B1B-A2F3A22C5F18}" destId="{A5A28016-DDF9-42BB-9F81-436D71B3F3CD}" srcOrd="17" destOrd="0" presId="urn:microsoft.com/office/officeart/2005/8/layout/pyramid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6C4B71-4A97-4390-BEFC-BAB21B20EDA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D6BC215-B618-4D9E-AF39-B9EDA19CB95D}">
      <dgm:prSet phldrT="[Text]" custT="1"/>
      <dgm:spPr>
        <a:solidFill>
          <a:srgbClr val="7030A0"/>
        </a:solidFill>
      </dgm:spPr>
      <dgm:t>
        <a:bodyPr/>
        <a:lstStyle/>
        <a:p>
          <a:r>
            <a:rPr lang="en-US" sz="3200" dirty="0"/>
            <a:t>Set up event dates and plan your venues</a:t>
          </a:r>
        </a:p>
      </dgm:t>
    </dgm:pt>
    <dgm:pt modelId="{DF099F19-97B9-475C-9A69-95A04417CCB4}" type="parTrans" cxnId="{90E04E17-0C9E-45DF-92E7-359030D07651}">
      <dgm:prSet/>
      <dgm:spPr/>
      <dgm:t>
        <a:bodyPr/>
        <a:lstStyle/>
        <a:p>
          <a:endParaRPr lang="en-US"/>
        </a:p>
      </dgm:t>
    </dgm:pt>
    <dgm:pt modelId="{07CBAB4A-59C7-4E72-8BBA-914651C3B90C}" type="sibTrans" cxnId="{90E04E17-0C9E-45DF-92E7-359030D07651}">
      <dgm:prSet/>
      <dgm:spPr/>
      <dgm:t>
        <a:bodyPr/>
        <a:lstStyle/>
        <a:p>
          <a:endParaRPr lang="en-US"/>
        </a:p>
      </dgm:t>
    </dgm:pt>
    <dgm:pt modelId="{F88EAC45-2D76-4804-80F2-8839DB8CE75C}">
      <dgm:prSet phldrT="[Text]" custT="1"/>
      <dgm:spPr>
        <a:solidFill>
          <a:schemeClr val="accent6"/>
        </a:solidFill>
      </dgm:spPr>
      <dgm:t>
        <a:bodyPr/>
        <a:lstStyle/>
        <a:p>
          <a:r>
            <a:rPr lang="en-US" sz="3200" dirty="0"/>
            <a:t>Setup daily support  and catch calls for knowledge sharing and day to day support</a:t>
          </a:r>
        </a:p>
      </dgm:t>
    </dgm:pt>
    <dgm:pt modelId="{56269E4F-8863-4DED-968D-452F66972B9B}" type="parTrans" cxnId="{4DAD73A5-65A6-4D58-82A9-B04271FCA905}">
      <dgm:prSet/>
      <dgm:spPr/>
      <dgm:t>
        <a:bodyPr/>
        <a:lstStyle/>
        <a:p>
          <a:endParaRPr lang="en-US"/>
        </a:p>
      </dgm:t>
    </dgm:pt>
    <dgm:pt modelId="{D28C5C25-3E0D-4A2A-B3D9-F13021284764}" type="sibTrans" cxnId="{4DAD73A5-65A6-4D58-82A9-B04271FCA905}">
      <dgm:prSet/>
      <dgm:spPr/>
      <dgm:t>
        <a:bodyPr/>
        <a:lstStyle/>
        <a:p>
          <a:endParaRPr lang="en-US"/>
        </a:p>
      </dgm:t>
    </dgm:pt>
    <dgm:pt modelId="{44173DC9-5BCE-47D8-BD95-9F37155002C3}">
      <dgm:prSet phldrT="[Text]" custT="1"/>
      <dgm:spPr>
        <a:solidFill>
          <a:srgbClr val="FF0000"/>
        </a:solidFill>
      </dgm:spPr>
      <dgm:t>
        <a:bodyPr/>
        <a:lstStyle/>
        <a:p>
          <a:r>
            <a:rPr lang="en-US" sz="3200" dirty="0"/>
            <a:t>Setup monthly goals review meetings for next 6 months</a:t>
          </a:r>
        </a:p>
      </dgm:t>
    </dgm:pt>
    <dgm:pt modelId="{5A4D2AB9-8272-4D9F-BBAD-6C2742DE4C90}" type="parTrans" cxnId="{F56BDE26-0970-4882-8AB2-353E79C6826D}">
      <dgm:prSet/>
      <dgm:spPr/>
      <dgm:t>
        <a:bodyPr/>
        <a:lstStyle/>
        <a:p>
          <a:endParaRPr lang="en-US"/>
        </a:p>
      </dgm:t>
    </dgm:pt>
    <dgm:pt modelId="{3DEB4FC2-9AA6-418B-A539-0DC5B9DD89A2}" type="sibTrans" cxnId="{F56BDE26-0970-4882-8AB2-353E79C6826D}">
      <dgm:prSet/>
      <dgm:spPr/>
      <dgm:t>
        <a:bodyPr/>
        <a:lstStyle/>
        <a:p>
          <a:endParaRPr lang="en-US"/>
        </a:p>
      </dgm:t>
    </dgm:pt>
    <dgm:pt modelId="{517BBD8B-A5D4-4AC0-98AD-8BC257F5C48E}">
      <dgm:prSet phldrT="[Text]" custT="1"/>
      <dgm:spPr>
        <a:solidFill>
          <a:srgbClr val="0070C0"/>
        </a:solidFill>
      </dgm:spPr>
      <dgm:t>
        <a:bodyPr/>
        <a:lstStyle/>
        <a:p>
          <a:r>
            <a:rPr lang="en-US" sz="3200" dirty="0"/>
            <a:t>Plan for quarterly management meeting</a:t>
          </a:r>
        </a:p>
      </dgm:t>
    </dgm:pt>
    <dgm:pt modelId="{A74B180B-CA59-4A70-AB08-666C8E6658D1}" type="parTrans" cxnId="{0FE6242C-5E14-4ACB-9908-E9B75EDEAA40}">
      <dgm:prSet/>
      <dgm:spPr/>
      <dgm:t>
        <a:bodyPr/>
        <a:lstStyle/>
        <a:p>
          <a:endParaRPr lang="en-US"/>
        </a:p>
      </dgm:t>
    </dgm:pt>
    <dgm:pt modelId="{6A88211E-D7B1-4E60-B8EC-04509A51D905}" type="sibTrans" cxnId="{0FE6242C-5E14-4ACB-9908-E9B75EDEAA40}">
      <dgm:prSet/>
      <dgm:spPr/>
      <dgm:t>
        <a:bodyPr/>
        <a:lstStyle/>
        <a:p>
          <a:endParaRPr lang="en-US"/>
        </a:p>
      </dgm:t>
    </dgm:pt>
    <dgm:pt modelId="{A98149C7-1A20-4F04-821A-7B31A157DF94}">
      <dgm:prSet phldrT="[Text]" custT="1"/>
      <dgm:spPr>
        <a:solidFill>
          <a:srgbClr val="00B050"/>
        </a:solidFill>
      </dgm:spPr>
      <dgm:t>
        <a:bodyPr/>
        <a:lstStyle/>
        <a:p>
          <a:r>
            <a:rPr lang="en-US" sz="3200" dirty="0"/>
            <a:t>Set up weekly planning meetings for next 7 weeks</a:t>
          </a:r>
        </a:p>
      </dgm:t>
    </dgm:pt>
    <dgm:pt modelId="{8103027E-D907-46ED-A185-F08B5A4C77E9}" type="parTrans" cxnId="{2C29B3C7-BF28-4903-8204-F1D5D5F9A3C0}">
      <dgm:prSet/>
      <dgm:spPr/>
      <dgm:t>
        <a:bodyPr/>
        <a:lstStyle/>
        <a:p>
          <a:endParaRPr lang="en-US"/>
        </a:p>
      </dgm:t>
    </dgm:pt>
    <dgm:pt modelId="{801CABD8-D9B1-45A2-895D-A675867F2A96}" type="sibTrans" cxnId="{2C29B3C7-BF28-4903-8204-F1D5D5F9A3C0}">
      <dgm:prSet/>
      <dgm:spPr/>
      <dgm:t>
        <a:bodyPr/>
        <a:lstStyle/>
        <a:p>
          <a:endParaRPr lang="en-US"/>
        </a:p>
      </dgm:t>
    </dgm:pt>
    <dgm:pt modelId="{171B587D-91CF-4621-A6CA-B7D7C9ABA61F}" type="pres">
      <dgm:prSet presAssocID="{066C4B71-4A97-4390-BEFC-BAB21B20EDAB}" presName="outerComposite" presStyleCnt="0">
        <dgm:presLayoutVars>
          <dgm:chMax val="5"/>
          <dgm:dir/>
          <dgm:resizeHandles val="exact"/>
        </dgm:presLayoutVars>
      </dgm:prSet>
      <dgm:spPr/>
    </dgm:pt>
    <dgm:pt modelId="{E34627EF-C1FA-48F6-84BE-8447C3355397}" type="pres">
      <dgm:prSet presAssocID="{066C4B71-4A97-4390-BEFC-BAB21B20EDAB}" presName="dummyMaxCanvas" presStyleCnt="0">
        <dgm:presLayoutVars/>
      </dgm:prSet>
      <dgm:spPr/>
    </dgm:pt>
    <dgm:pt modelId="{5E7531F7-BF63-49F0-B4BF-3EB94B6D1764}" type="pres">
      <dgm:prSet presAssocID="{066C4B71-4A97-4390-BEFC-BAB21B20EDAB}" presName="FiveNodes_1" presStyleLbl="node1" presStyleIdx="0" presStyleCnt="5">
        <dgm:presLayoutVars>
          <dgm:bulletEnabled val="1"/>
        </dgm:presLayoutVars>
      </dgm:prSet>
      <dgm:spPr/>
    </dgm:pt>
    <dgm:pt modelId="{622C6CCD-EEC6-440E-BEB5-C21A2280E6E6}" type="pres">
      <dgm:prSet presAssocID="{066C4B71-4A97-4390-BEFC-BAB21B20EDAB}" presName="FiveNodes_2" presStyleLbl="node1" presStyleIdx="1" presStyleCnt="5">
        <dgm:presLayoutVars>
          <dgm:bulletEnabled val="1"/>
        </dgm:presLayoutVars>
      </dgm:prSet>
      <dgm:spPr/>
    </dgm:pt>
    <dgm:pt modelId="{072F6A9E-ABD0-4F89-AF06-010FD1E71B90}" type="pres">
      <dgm:prSet presAssocID="{066C4B71-4A97-4390-BEFC-BAB21B20EDAB}" presName="FiveNodes_3" presStyleLbl="node1" presStyleIdx="2" presStyleCnt="5">
        <dgm:presLayoutVars>
          <dgm:bulletEnabled val="1"/>
        </dgm:presLayoutVars>
      </dgm:prSet>
      <dgm:spPr/>
    </dgm:pt>
    <dgm:pt modelId="{C92E8FDD-0BB8-45A7-9979-0CBC36642E09}" type="pres">
      <dgm:prSet presAssocID="{066C4B71-4A97-4390-BEFC-BAB21B20EDAB}" presName="FiveNodes_4" presStyleLbl="node1" presStyleIdx="3" presStyleCnt="5">
        <dgm:presLayoutVars>
          <dgm:bulletEnabled val="1"/>
        </dgm:presLayoutVars>
      </dgm:prSet>
      <dgm:spPr/>
    </dgm:pt>
    <dgm:pt modelId="{E3FF6257-8547-42C6-A2BA-63583D82CCCF}" type="pres">
      <dgm:prSet presAssocID="{066C4B71-4A97-4390-BEFC-BAB21B20EDAB}" presName="FiveNodes_5" presStyleLbl="node1" presStyleIdx="4" presStyleCnt="5">
        <dgm:presLayoutVars>
          <dgm:bulletEnabled val="1"/>
        </dgm:presLayoutVars>
      </dgm:prSet>
      <dgm:spPr/>
    </dgm:pt>
    <dgm:pt modelId="{AAF5DF50-13DE-4865-A099-9ED3F1E59AB0}" type="pres">
      <dgm:prSet presAssocID="{066C4B71-4A97-4390-BEFC-BAB21B20EDAB}" presName="FiveConn_1-2" presStyleLbl="fgAccFollowNode1" presStyleIdx="0" presStyleCnt="4">
        <dgm:presLayoutVars>
          <dgm:bulletEnabled val="1"/>
        </dgm:presLayoutVars>
      </dgm:prSet>
      <dgm:spPr/>
    </dgm:pt>
    <dgm:pt modelId="{B4234075-C5EE-494B-81E7-E04473DF557F}" type="pres">
      <dgm:prSet presAssocID="{066C4B71-4A97-4390-BEFC-BAB21B20EDAB}" presName="FiveConn_2-3" presStyleLbl="fgAccFollowNode1" presStyleIdx="1" presStyleCnt="4">
        <dgm:presLayoutVars>
          <dgm:bulletEnabled val="1"/>
        </dgm:presLayoutVars>
      </dgm:prSet>
      <dgm:spPr/>
    </dgm:pt>
    <dgm:pt modelId="{063A9AF2-BB69-42FE-B8BA-10405F72E982}" type="pres">
      <dgm:prSet presAssocID="{066C4B71-4A97-4390-BEFC-BAB21B20EDAB}" presName="FiveConn_3-4" presStyleLbl="fgAccFollowNode1" presStyleIdx="2" presStyleCnt="4">
        <dgm:presLayoutVars>
          <dgm:bulletEnabled val="1"/>
        </dgm:presLayoutVars>
      </dgm:prSet>
      <dgm:spPr/>
    </dgm:pt>
    <dgm:pt modelId="{87A20603-055D-451B-A163-51B80E2187BD}" type="pres">
      <dgm:prSet presAssocID="{066C4B71-4A97-4390-BEFC-BAB21B20EDAB}" presName="FiveConn_4-5" presStyleLbl="fgAccFollowNode1" presStyleIdx="3" presStyleCnt="4">
        <dgm:presLayoutVars>
          <dgm:bulletEnabled val="1"/>
        </dgm:presLayoutVars>
      </dgm:prSet>
      <dgm:spPr/>
    </dgm:pt>
    <dgm:pt modelId="{F00CFEAB-5E2E-472A-8FE1-66D3477C1871}" type="pres">
      <dgm:prSet presAssocID="{066C4B71-4A97-4390-BEFC-BAB21B20EDAB}" presName="FiveNodes_1_text" presStyleLbl="node1" presStyleIdx="4" presStyleCnt="5">
        <dgm:presLayoutVars>
          <dgm:bulletEnabled val="1"/>
        </dgm:presLayoutVars>
      </dgm:prSet>
      <dgm:spPr/>
    </dgm:pt>
    <dgm:pt modelId="{69C2755F-84DF-4C7D-973B-F416412270AE}" type="pres">
      <dgm:prSet presAssocID="{066C4B71-4A97-4390-BEFC-BAB21B20EDAB}" presName="FiveNodes_2_text" presStyleLbl="node1" presStyleIdx="4" presStyleCnt="5">
        <dgm:presLayoutVars>
          <dgm:bulletEnabled val="1"/>
        </dgm:presLayoutVars>
      </dgm:prSet>
      <dgm:spPr/>
    </dgm:pt>
    <dgm:pt modelId="{202DEC24-BA33-465E-8B5F-9F601CDCC2C9}" type="pres">
      <dgm:prSet presAssocID="{066C4B71-4A97-4390-BEFC-BAB21B20EDAB}" presName="FiveNodes_3_text" presStyleLbl="node1" presStyleIdx="4" presStyleCnt="5">
        <dgm:presLayoutVars>
          <dgm:bulletEnabled val="1"/>
        </dgm:presLayoutVars>
      </dgm:prSet>
      <dgm:spPr/>
    </dgm:pt>
    <dgm:pt modelId="{47D6A3F9-30CC-4380-9305-1DB882EED005}" type="pres">
      <dgm:prSet presAssocID="{066C4B71-4A97-4390-BEFC-BAB21B20EDAB}" presName="FiveNodes_4_text" presStyleLbl="node1" presStyleIdx="4" presStyleCnt="5">
        <dgm:presLayoutVars>
          <dgm:bulletEnabled val="1"/>
        </dgm:presLayoutVars>
      </dgm:prSet>
      <dgm:spPr/>
    </dgm:pt>
    <dgm:pt modelId="{126FB2CC-C305-4C60-A290-017DDCAAA214}" type="pres">
      <dgm:prSet presAssocID="{066C4B71-4A97-4390-BEFC-BAB21B20EDAB}" presName="FiveNodes_5_text" presStyleLbl="node1" presStyleIdx="4" presStyleCnt="5">
        <dgm:presLayoutVars>
          <dgm:bulletEnabled val="1"/>
        </dgm:presLayoutVars>
      </dgm:prSet>
      <dgm:spPr/>
    </dgm:pt>
  </dgm:ptLst>
  <dgm:cxnLst>
    <dgm:cxn modelId="{6EE19E04-D361-4F62-BC4E-04586684ABA1}" type="presOf" srcId="{D28C5C25-3E0D-4A2A-B3D9-F13021284764}" destId="{B4234075-C5EE-494B-81E7-E04473DF557F}" srcOrd="0" destOrd="0" presId="urn:microsoft.com/office/officeart/2005/8/layout/vProcess5"/>
    <dgm:cxn modelId="{4DBA2A06-5D88-40F2-A373-3CEEDA9DAAA2}" type="presOf" srcId="{44173DC9-5BCE-47D8-BD95-9F37155002C3}" destId="{C92E8FDD-0BB8-45A7-9979-0CBC36642E09}" srcOrd="0" destOrd="0" presId="urn:microsoft.com/office/officeart/2005/8/layout/vProcess5"/>
    <dgm:cxn modelId="{5AB91714-0F75-49AD-A8C5-9067E3829E03}" type="presOf" srcId="{801CABD8-D9B1-45A2-895D-A675867F2A96}" destId="{063A9AF2-BB69-42FE-B8BA-10405F72E982}" srcOrd="0" destOrd="0" presId="urn:microsoft.com/office/officeart/2005/8/layout/vProcess5"/>
    <dgm:cxn modelId="{90E04E17-0C9E-45DF-92E7-359030D07651}" srcId="{066C4B71-4A97-4390-BEFC-BAB21B20EDAB}" destId="{FD6BC215-B618-4D9E-AF39-B9EDA19CB95D}" srcOrd="0" destOrd="0" parTransId="{DF099F19-97B9-475C-9A69-95A04417CCB4}" sibTransId="{07CBAB4A-59C7-4E72-8BBA-914651C3B90C}"/>
    <dgm:cxn modelId="{C771501A-A18D-4871-8069-95283B3A2383}" type="presOf" srcId="{517BBD8B-A5D4-4AC0-98AD-8BC257F5C48E}" destId="{126FB2CC-C305-4C60-A290-017DDCAAA214}" srcOrd="1" destOrd="0" presId="urn:microsoft.com/office/officeart/2005/8/layout/vProcess5"/>
    <dgm:cxn modelId="{D25B541F-62EB-4F0F-AAC2-E3847EAAF39A}" type="presOf" srcId="{A98149C7-1A20-4F04-821A-7B31A157DF94}" destId="{202DEC24-BA33-465E-8B5F-9F601CDCC2C9}" srcOrd="1" destOrd="0" presId="urn:microsoft.com/office/officeart/2005/8/layout/vProcess5"/>
    <dgm:cxn modelId="{F56BDE26-0970-4882-8AB2-353E79C6826D}" srcId="{066C4B71-4A97-4390-BEFC-BAB21B20EDAB}" destId="{44173DC9-5BCE-47D8-BD95-9F37155002C3}" srcOrd="3" destOrd="0" parTransId="{5A4D2AB9-8272-4D9F-BBAD-6C2742DE4C90}" sibTransId="{3DEB4FC2-9AA6-418B-A539-0DC5B9DD89A2}"/>
    <dgm:cxn modelId="{0FE6242C-5E14-4ACB-9908-E9B75EDEAA40}" srcId="{066C4B71-4A97-4390-BEFC-BAB21B20EDAB}" destId="{517BBD8B-A5D4-4AC0-98AD-8BC257F5C48E}" srcOrd="4" destOrd="0" parTransId="{A74B180B-CA59-4A70-AB08-666C8E6658D1}" sibTransId="{6A88211E-D7B1-4E60-B8EC-04509A51D905}"/>
    <dgm:cxn modelId="{32FCD338-65C5-4EF1-BEA4-0C76C329682F}" type="presOf" srcId="{FD6BC215-B618-4D9E-AF39-B9EDA19CB95D}" destId="{5E7531F7-BF63-49F0-B4BF-3EB94B6D1764}" srcOrd="0" destOrd="0" presId="urn:microsoft.com/office/officeart/2005/8/layout/vProcess5"/>
    <dgm:cxn modelId="{E1B63983-0465-429F-8CCB-477E6AA76543}" type="presOf" srcId="{07CBAB4A-59C7-4E72-8BBA-914651C3B90C}" destId="{AAF5DF50-13DE-4865-A099-9ED3F1E59AB0}" srcOrd="0" destOrd="0" presId="urn:microsoft.com/office/officeart/2005/8/layout/vProcess5"/>
    <dgm:cxn modelId="{9A7C8D8A-9734-4592-A05E-39513D9B19C2}" type="presOf" srcId="{3DEB4FC2-9AA6-418B-A539-0DC5B9DD89A2}" destId="{87A20603-055D-451B-A163-51B80E2187BD}" srcOrd="0" destOrd="0" presId="urn:microsoft.com/office/officeart/2005/8/layout/vProcess5"/>
    <dgm:cxn modelId="{4DAD73A5-65A6-4D58-82A9-B04271FCA905}" srcId="{066C4B71-4A97-4390-BEFC-BAB21B20EDAB}" destId="{F88EAC45-2D76-4804-80F2-8839DB8CE75C}" srcOrd="1" destOrd="0" parTransId="{56269E4F-8863-4DED-968D-452F66972B9B}" sibTransId="{D28C5C25-3E0D-4A2A-B3D9-F13021284764}"/>
    <dgm:cxn modelId="{DE6F36A6-CCAB-4608-B326-77015163A549}" type="presOf" srcId="{FD6BC215-B618-4D9E-AF39-B9EDA19CB95D}" destId="{F00CFEAB-5E2E-472A-8FE1-66D3477C1871}" srcOrd="1" destOrd="0" presId="urn:microsoft.com/office/officeart/2005/8/layout/vProcess5"/>
    <dgm:cxn modelId="{EB573FAF-8290-4E32-BB9D-FE1DA30BA969}" type="presOf" srcId="{F88EAC45-2D76-4804-80F2-8839DB8CE75C}" destId="{622C6CCD-EEC6-440E-BEB5-C21A2280E6E6}" srcOrd="0" destOrd="0" presId="urn:microsoft.com/office/officeart/2005/8/layout/vProcess5"/>
    <dgm:cxn modelId="{3FA559B0-0D27-4711-B3E9-AC5A9CB0D8CC}" type="presOf" srcId="{A98149C7-1A20-4F04-821A-7B31A157DF94}" destId="{072F6A9E-ABD0-4F89-AF06-010FD1E71B90}" srcOrd="0" destOrd="0" presId="urn:microsoft.com/office/officeart/2005/8/layout/vProcess5"/>
    <dgm:cxn modelId="{EA036CB2-A3B1-4A3A-AC6C-C7CF65941268}" type="presOf" srcId="{F88EAC45-2D76-4804-80F2-8839DB8CE75C}" destId="{69C2755F-84DF-4C7D-973B-F416412270AE}" srcOrd="1" destOrd="0" presId="urn:microsoft.com/office/officeart/2005/8/layout/vProcess5"/>
    <dgm:cxn modelId="{2C29B3C7-BF28-4903-8204-F1D5D5F9A3C0}" srcId="{066C4B71-4A97-4390-BEFC-BAB21B20EDAB}" destId="{A98149C7-1A20-4F04-821A-7B31A157DF94}" srcOrd="2" destOrd="0" parTransId="{8103027E-D907-46ED-A185-F08B5A4C77E9}" sibTransId="{801CABD8-D9B1-45A2-895D-A675867F2A96}"/>
    <dgm:cxn modelId="{DE8052DD-B515-4299-A2DF-E1EADA2CBE16}" type="presOf" srcId="{44173DC9-5BCE-47D8-BD95-9F37155002C3}" destId="{47D6A3F9-30CC-4380-9305-1DB882EED005}" srcOrd="1" destOrd="0" presId="urn:microsoft.com/office/officeart/2005/8/layout/vProcess5"/>
    <dgm:cxn modelId="{D24F22E5-2468-4DF7-AD74-7CBB4B247033}" type="presOf" srcId="{517BBD8B-A5D4-4AC0-98AD-8BC257F5C48E}" destId="{E3FF6257-8547-42C6-A2BA-63583D82CCCF}" srcOrd="0" destOrd="0" presId="urn:microsoft.com/office/officeart/2005/8/layout/vProcess5"/>
    <dgm:cxn modelId="{F6BC1CE7-E0FA-4BB5-87C4-5677AAB85EEF}" type="presOf" srcId="{066C4B71-4A97-4390-BEFC-BAB21B20EDAB}" destId="{171B587D-91CF-4621-A6CA-B7D7C9ABA61F}" srcOrd="0" destOrd="0" presId="urn:microsoft.com/office/officeart/2005/8/layout/vProcess5"/>
    <dgm:cxn modelId="{52AF83BD-FDBC-4F26-BDB3-4B7BE317FD02}" type="presParOf" srcId="{171B587D-91CF-4621-A6CA-B7D7C9ABA61F}" destId="{E34627EF-C1FA-48F6-84BE-8447C3355397}" srcOrd="0" destOrd="0" presId="urn:microsoft.com/office/officeart/2005/8/layout/vProcess5"/>
    <dgm:cxn modelId="{AB90E4B2-45A5-40DB-ABF0-BB94DFB09C90}" type="presParOf" srcId="{171B587D-91CF-4621-A6CA-B7D7C9ABA61F}" destId="{5E7531F7-BF63-49F0-B4BF-3EB94B6D1764}" srcOrd="1" destOrd="0" presId="urn:microsoft.com/office/officeart/2005/8/layout/vProcess5"/>
    <dgm:cxn modelId="{C24C0CF2-6FB4-4AF7-93B7-D6A23AFF9DC7}" type="presParOf" srcId="{171B587D-91CF-4621-A6CA-B7D7C9ABA61F}" destId="{622C6CCD-EEC6-440E-BEB5-C21A2280E6E6}" srcOrd="2" destOrd="0" presId="urn:microsoft.com/office/officeart/2005/8/layout/vProcess5"/>
    <dgm:cxn modelId="{0DB437BC-16FE-496A-A6B7-D96671C10571}" type="presParOf" srcId="{171B587D-91CF-4621-A6CA-B7D7C9ABA61F}" destId="{072F6A9E-ABD0-4F89-AF06-010FD1E71B90}" srcOrd="3" destOrd="0" presId="urn:microsoft.com/office/officeart/2005/8/layout/vProcess5"/>
    <dgm:cxn modelId="{C474E35C-2E9A-472D-A19E-084F47BA9472}" type="presParOf" srcId="{171B587D-91CF-4621-A6CA-B7D7C9ABA61F}" destId="{C92E8FDD-0BB8-45A7-9979-0CBC36642E09}" srcOrd="4" destOrd="0" presId="urn:microsoft.com/office/officeart/2005/8/layout/vProcess5"/>
    <dgm:cxn modelId="{810B7BF8-952A-43B1-A0C4-0362CBCE1EF7}" type="presParOf" srcId="{171B587D-91CF-4621-A6CA-B7D7C9ABA61F}" destId="{E3FF6257-8547-42C6-A2BA-63583D82CCCF}" srcOrd="5" destOrd="0" presId="urn:microsoft.com/office/officeart/2005/8/layout/vProcess5"/>
    <dgm:cxn modelId="{6319B094-82EA-4333-A379-341CCB69E317}" type="presParOf" srcId="{171B587D-91CF-4621-A6CA-B7D7C9ABA61F}" destId="{AAF5DF50-13DE-4865-A099-9ED3F1E59AB0}" srcOrd="6" destOrd="0" presId="urn:microsoft.com/office/officeart/2005/8/layout/vProcess5"/>
    <dgm:cxn modelId="{EEF782A7-30DD-40D4-A1BA-8D2B583E3624}" type="presParOf" srcId="{171B587D-91CF-4621-A6CA-B7D7C9ABA61F}" destId="{B4234075-C5EE-494B-81E7-E04473DF557F}" srcOrd="7" destOrd="0" presId="urn:microsoft.com/office/officeart/2005/8/layout/vProcess5"/>
    <dgm:cxn modelId="{7424CAA6-8079-495E-8605-0CF5512EE64A}" type="presParOf" srcId="{171B587D-91CF-4621-A6CA-B7D7C9ABA61F}" destId="{063A9AF2-BB69-42FE-B8BA-10405F72E982}" srcOrd="8" destOrd="0" presId="urn:microsoft.com/office/officeart/2005/8/layout/vProcess5"/>
    <dgm:cxn modelId="{AB06F481-464D-4C7B-B95E-55010F12E974}" type="presParOf" srcId="{171B587D-91CF-4621-A6CA-B7D7C9ABA61F}" destId="{87A20603-055D-451B-A163-51B80E2187BD}" srcOrd="9" destOrd="0" presId="urn:microsoft.com/office/officeart/2005/8/layout/vProcess5"/>
    <dgm:cxn modelId="{33C1E06E-245D-4340-ABD0-D842EE1995EF}" type="presParOf" srcId="{171B587D-91CF-4621-A6CA-B7D7C9ABA61F}" destId="{F00CFEAB-5E2E-472A-8FE1-66D3477C1871}" srcOrd="10" destOrd="0" presId="urn:microsoft.com/office/officeart/2005/8/layout/vProcess5"/>
    <dgm:cxn modelId="{F42A0E4B-C464-40C7-826C-A33F3B2B469B}" type="presParOf" srcId="{171B587D-91CF-4621-A6CA-B7D7C9ABA61F}" destId="{69C2755F-84DF-4C7D-973B-F416412270AE}" srcOrd="11" destOrd="0" presId="urn:microsoft.com/office/officeart/2005/8/layout/vProcess5"/>
    <dgm:cxn modelId="{5FF8EF45-2E75-4C69-9301-AEB509888BEC}" type="presParOf" srcId="{171B587D-91CF-4621-A6CA-B7D7C9ABA61F}" destId="{202DEC24-BA33-465E-8B5F-9F601CDCC2C9}" srcOrd="12" destOrd="0" presId="urn:microsoft.com/office/officeart/2005/8/layout/vProcess5"/>
    <dgm:cxn modelId="{C48C49BC-CFC5-410A-9700-B4C5EE66F662}" type="presParOf" srcId="{171B587D-91CF-4621-A6CA-B7D7C9ABA61F}" destId="{47D6A3F9-30CC-4380-9305-1DB882EED005}" srcOrd="13" destOrd="0" presId="urn:microsoft.com/office/officeart/2005/8/layout/vProcess5"/>
    <dgm:cxn modelId="{E3FD72D6-8B66-489A-93E7-A9DFF0C9488D}" type="presParOf" srcId="{171B587D-91CF-4621-A6CA-B7D7C9ABA61F}" destId="{126FB2CC-C305-4C60-A290-017DDCAAA21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B6686-FA57-4F9C-82CD-2D71A86C717D}">
      <dsp:nvSpPr>
        <dsp:cNvPr id="0" name=""/>
        <dsp:cNvSpPr/>
      </dsp:nvSpPr>
      <dsp:spPr>
        <a:xfrm>
          <a:off x="1618059" y="3048"/>
          <a:ext cx="3500437" cy="21002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Advertising</a:t>
          </a:r>
        </a:p>
      </dsp:txBody>
      <dsp:txXfrm>
        <a:off x="1618059" y="3048"/>
        <a:ext cx="3500437" cy="2100262"/>
      </dsp:txXfrm>
    </dsp:sp>
    <dsp:sp modelId="{D48B7660-5718-46C1-BA2A-1B8361133331}">
      <dsp:nvSpPr>
        <dsp:cNvPr id="0" name=""/>
        <dsp:cNvSpPr/>
      </dsp:nvSpPr>
      <dsp:spPr>
        <a:xfrm>
          <a:off x="5468540" y="3048"/>
          <a:ext cx="3500437" cy="21002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Sales Promotions</a:t>
          </a:r>
        </a:p>
      </dsp:txBody>
      <dsp:txXfrm>
        <a:off x="5468540" y="3048"/>
        <a:ext cx="3500437" cy="2100262"/>
      </dsp:txXfrm>
    </dsp:sp>
    <dsp:sp modelId="{3C519E6C-3916-4C21-8DF5-95C420995D8A}">
      <dsp:nvSpPr>
        <dsp:cNvPr id="0" name=""/>
        <dsp:cNvSpPr/>
      </dsp:nvSpPr>
      <dsp:spPr>
        <a:xfrm>
          <a:off x="9319021" y="3048"/>
          <a:ext cx="3500437" cy="21002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Selling (Products and Services)</a:t>
          </a:r>
        </a:p>
      </dsp:txBody>
      <dsp:txXfrm>
        <a:off x="9319021" y="3048"/>
        <a:ext cx="3500437" cy="2100262"/>
      </dsp:txXfrm>
    </dsp:sp>
    <dsp:sp modelId="{61027185-4368-4AC2-A736-D94389235D43}">
      <dsp:nvSpPr>
        <dsp:cNvPr id="0" name=""/>
        <dsp:cNvSpPr/>
      </dsp:nvSpPr>
      <dsp:spPr>
        <a:xfrm>
          <a:off x="13169503" y="3048"/>
          <a:ext cx="3500437" cy="21002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Direct Marketing</a:t>
          </a:r>
        </a:p>
      </dsp:txBody>
      <dsp:txXfrm>
        <a:off x="13169503" y="3048"/>
        <a:ext cx="3500437" cy="2100262"/>
      </dsp:txXfrm>
    </dsp:sp>
    <dsp:sp modelId="{003D3A45-AB65-4E6B-939E-D9DF15405AC6}">
      <dsp:nvSpPr>
        <dsp:cNvPr id="0" name=""/>
        <dsp:cNvSpPr/>
      </dsp:nvSpPr>
      <dsp:spPr>
        <a:xfrm>
          <a:off x="1618059" y="2453354"/>
          <a:ext cx="3500437" cy="21002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Target Marketing</a:t>
          </a:r>
        </a:p>
      </dsp:txBody>
      <dsp:txXfrm>
        <a:off x="1618059" y="2453354"/>
        <a:ext cx="3500437" cy="2100262"/>
      </dsp:txXfrm>
    </dsp:sp>
    <dsp:sp modelId="{84A0EE8A-03CC-4BFD-B912-90516B2CD35C}">
      <dsp:nvSpPr>
        <dsp:cNvPr id="0" name=""/>
        <dsp:cNvSpPr/>
      </dsp:nvSpPr>
      <dsp:spPr>
        <a:xfrm>
          <a:off x="5468540" y="2453354"/>
          <a:ext cx="3500437" cy="21002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PR and Loyalty Building</a:t>
          </a:r>
        </a:p>
      </dsp:txBody>
      <dsp:txXfrm>
        <a:off x="5468540" y="2453354"/>
        <a:ext cx="3500437" cy="2100262"/>
      </dsp:txXfrm>
    </dsp:sp>
    <dsp:sp modelId="{CD13D931-EC0F-4D31-8FBC-2DEEFE6F3C59}">
      <dsp:nvSpPr>
        <dsp:cNvPr id="0" name=""/>
        <dsp:cNvSpPr/>
      </dsp:nvSpPr>
      <dsp:spPr>
        <a:xfrm>
          <a:off x="9319021" y="2453354"/>
          <a:ext cx="3500437" cy="21002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Cash Flow Improvement</a:t>
          </a:r>
        </a:p>
      </dsp:txBody>
      <dsp:txXfrm>
        <a:off x="9319021" y="2453354"/>
        <a:ext cx="3500437" cy="2100262"/>
      </dsp:txXfrm>
    </dsp:sp>
    <dsp:sp modelId="{AA4FB0F2-0D79-419F-A557-F4F0BA1612F6}">
      <dsp:nvSpPr>
        <dsp:cNvPr id="0" name=""/>
        <dsp:cNvSpPr/>
      </dsp:nvSpPr>
      <dsp:spPr>
        <a:xfrm>
          <a:off x="13169503" y="2453354"/>
          <a:ext cx="3500437" cy="21002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Profitability Enhancement</a:t>
          </a:r>
        </a:p>
      </dsp:txBody>
      <dsp:txXfrm>
        <a:off x="13169503" y="2453354"/>
        <a:ext cx="3500437" cy="2100262"/>
      </dsp:txXfrm>
    </dsp:sp>
    <dsp:sp modelId="{9712A365-AF0C-4DDE-AF0F-F73C46D5CA18}">
      <dsp:nvSpPr>
        <dsp:cNvPr id="0" name=""/>
        <dsp:cNvSpPr/>
      </dsp:nvSpPr>
      <dsp:spPr>
        <a:xfrm>
          <a:off x="1618059" y="4903661"/>
          <a:ext cx="3500437" cy="21002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Capital and Finance Planning</a:t>
          </a:r>
        </a:p>
      </dsp:txBody>
      <dsp:txXfrm>
        <a:off x="1618059" y="4903661"/>
        <a:ext cx="3500437" cy="2100262"/>
      </dsp:txXfrm>
    </dsp:sp>
    <dsp:sp modelId="{22B691C2-F09E-441B-89DE-1EF6B57A898B}">
      <dsp:nvSpPr>
        <dsp:cNvPr id="0" name=""/>
        <dsp:cNvSpPr/>
      </dsp:nvSpPr>
      <dsp:spPr>
        <a:xfrm>
          <a:off x="5468540" y="4903661"/>
          <a:ext cx="3500437" cy="21002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Business Coaching and mentoring</a:t>
          </a:r>
        </a:p>
      </dsp:txBody>
      <dsp:txXfrm>
        <a:off x="5468540" y="4903661"/>
        <a:ext cx="3500437" cy="2100262"/>
      </dsp:txXfrm>
    </dsp:sp>
    <dsp:sp modelId="{69C2E891-D8A8-4217-ABB2-C9294D87D5BF}">
      <dsp:nvSpPr>
        <dsp:cNvPr id="0" name=""/>
        <dsp:cNvSpPr/>
      </dsp:nvSpPr>
      <dsp:spPr>
        <a:xfrm>
          <a:off x="9319021" y="4903661"/>
          <a:ext cx="3500437" cy="21002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Business Planning and Masterclasses</a:t>
          </a:r>
        </a:p>
      </dsp:txBody>
      <dsp:txXfrm>
        <a:off x="9319021" y="4903661"/>
        <a:ext cx="3500437" cy="2100262"/>
      </dsp:txXfrm>
    </dsp:sp>
    <dsp:sp modelId="{C7202D4C-0B4B-4F24-8902-7D581799B1D1}">
      <dsp:nvSpPr>
        <dsp:cNvPr id="0" name=""/>
        <dsp:cNvSpPr/>
      </dsp:nvSpPr>
      <dsp:spPr>
        <a:xfrm>
          <a:off x="13169503" y="4903661"/>
          <a:ext cx="3500437" cy="21002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Business Growth Acceleration</a:t>
          </a:r>
        </a:p>
      </dsp:txBody>
      <dsp:txXfrm>
        <a:off x="13169503" y="4903661"/>
        <a:ext cx="3500437" cy="2100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B6686-FA57-4F9C-82CD-2D71A86C717D}">
      <dsp:nvSpPr>
        <dsp:cNvPr id="0" name=""/>
        <dsp:cNvSpPr/>
      </dsp:nvSpPr>
      <dsp:spPr>
        <a:xfrm>
          <a:off x="1694854" y="667"/>
          <a:ext cx="3464718" cy="207883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Speed Networking</a:t>
          </a:r>
        </a:p>
      </dsp:txBody>
      <dsp:txXfrm>
        <a:off x="1694854" y="667"/>
        <a:ext cx="3464718" cy="2078831"/>
      </dsp:txXfrm>
    </dsp:sp>
    <dsp:sp modelId="{C0547604-1A53-455E-B9DF-06527A6805ED}">
      <dsp:nvSpPr>
        <dsp:cNvPr id="0" name=""/>
        <dsp:cNvSpPr/>
      </dsp:nvSpPr>
      <dsp:spPr>
        <a:xfrm>
          <a:off x="5506045" y="667"/>
          <a:ext cx="3464718" cy="207883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Vouchers &amp; Local Deals</a:t>
          </a:r>
        </a:p>
      </dsp:txBody>
      <dsp:txXfrm>
        <a:off x="5506045" y="667"/>
        <a:ext cx="3464718" cy="2078831"/>
      </dsp:txXfrm>
    </dsp:sp>
    <dsp:sp modelId="{7BD5136C-2BAF-4CBE-932B-3AB6E32F40EC}">
      <dsp:nvSpPr>
        <dsp:cNvPr id="0" name=""/>
        <dsp:cNvSpPr/>
      </dsp:nvSpPr>
      <dsp:spPr>
        <a:xfrm>
          <a:off x="9317235" y="667"/>
          <a:ext cx="3464718" cy="207883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Ratings &amp; Reviews</a:t>
          </a:r>
        </a:p>
      </dsp:txBody>
      <dsp:txXfrm>
        <a:off x="9317235" y="667"/>
        <a:ext cx="3464718" cy="2078831"/>
      </dsp:txXfrm>
    </dsp:sp>
    <dsp:sp modelId="{B9869091-D0B9-4900-BC06-79C921A5FB3F}">
      <dsp:nvSpPr>
        <dsp:cNvPr id="0" name=""/>
        <dsp:cNvSpPr/>
      </dsp:nvSpPr>
      <dsp:spPr>
        <a:xfrm>
          <a:off x="13128426" y="667"/>
          <a:ext cx="3464718" cy="207883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Magazine Publication</a:t>
          </a:r>
        </a:p>
      </dsp:txBody>
      <dsp:txXfrm>
        <a:off x="13128426" y="667"/>
        <a:ext cx="3464718" cy="2078831"/>
      </dsp:txXfrm>
    </dsp:sp>
    <dsp:sp modelId="{F01C473B-F772-42A1-ACD8-82D68AB061D5}">
      <dsp:nvSpPr>
        <dsp:cNvPr id="0" name=""/>
        <dsp:cNvSpPr/>
      </dsp:nvSpPr>
      <dsp:spPr>
        <a:xfrm>
          <a:off x="1694854" y="2425970"/>
          <a:ext cx="3464718" cy="207883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Speaking Engagement</a:t>
          </a:r>
        </a:p>
      </dsp:txBody>
      <dsp:txXfrm>
        <a:off x="1694854" y="2425970"/>
        <a:ext cx="3464718" cy="2078831"/>
      </dsp:txXfrm>
    </dsp:sp>
    <dsp:sp modelId="{31E47D4F-A5A7-4E09-B8D4-EFA58B8F3630}">
      <dsp:nvSpPr>
        <dsp:cNvPr id="0" name=""/>
        <dsp:cNvSpPr/>
      </dsp:nvSpPr>
      <dsp:spPr>
        <a:xfrm>
          <a:off x="5506045" y="2425970"/>
          <a:ext cx="3464718" cy="207883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Display Banner Stands</a:t>
          </a:r>
        </a:p>
      </dsp:txBody>
      <dsp:txXfrm>
        <a:off x="5506045" y="2425970"/>
        <a:ext cx="3464718" cy="2078831"/>
      </dsp:txXfrm>
    </dsp:sp>
    <dsp:sp modelId="{11528541-3209-4CF8-B175-3AEC8E09B207}">
      <dsp:nvSpPr>
        <dsp:cNvPr id="0" name=""/>
        <dsp:cNvSpPr/>
      </dsp:nvSpPr>
      <dsp:spPr>
        <a:xfrm>
          <a:off x="9317235" y="2425970"/>
          <a:ext cx="3464718" cy="207883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Sponsorships</a:t>
          </a:r>
        </a:p>
      </dsp:txBody>
      <dsp:txXfrm>
        <a:off x="9317235" y="2425970"/>
        <a:ext cx="3464718" cy="2078831"/>
      </dsp:txXfrm>
    </dsp:sp>
    <dsp:sp modelId="{17AC8E89-6D0B-43DC-8500-F739C27D758A}">
      <dsp:nvSpPr>
        <dsp:cNvPr id="0" name=""/>
        <dsp:cNvSpPr/>
      </dsp:nvSpPr>
      <dsp:spPr>
        <a:xfrm>
          <a:off x="13128426" y="2425970"/>
          <a:ext cx="3464718" cy="207883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Trade Shows</a:t>
          </a:r>
        </a:p>
      </dsp:txBody>
      <dsp:txXfrm>
        <a:off x="13128426" y="2425970"/>
        <a:ext cx="3464718" cy="2078831"/>
      </dsp:txXfrm>
    </dsp:sp>
    <dsp:sp modelId="{6308A85F-4530-49CF-8B08-55DD639837BD}">
      <dsp:nvSpPr>
        <dsp:cNvPr id="0" name=""/>
        <dsp:cNvSpPr/>
      </dsp:nvSpPr>
      <dsp:spPr>
        <a:xfrm>
          <a:off x="1694854" y="4851273"/>
          <a:ext cx="3464718" cy="207883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The Business Show &amp; Exhibition</a:t>
          </a:r>
        </a:p>
      </dsp:txBody>
      <dsp:txXfrm>
        <a:off x="1694854" y="4851273"/>
        <a:ext cx="3464718" cy="2078831"/>
      </dsp:txXfrm>
    </dsp:sp>
    <dsp:sp modelId="{5C3F75C4-4924-4D8D-B947-9BFEB804561A}">
      <dsp:nvSpPr>
        <dsp:cNvPr id="0" name=""/>
        <dsp:cNvSpPr/>
      </dsp:nvSpPr>
      <dsp:spPr>
        <a:xfrm>
          <a:off x="5506045" y="4851273"/>
          <a:ext cx="3464718" cy="207883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Annual Conference</a:t>
          </a:r>
        </a:p>
      </dsp:txBody>
      <dsp:txXfrm>
        <a:off x="5506045" y="4851273"/>
        <a:ext cx="3464718" cy="2078831"/>
      </dsp:txXfrm>
    </dsp:sp>
    <dsp:sp modelId="{5328A8C6-C053-4931-92DF-64945426B5E1}">
      <dsp:nvSpPr>
        <dsp:cNvPr id="0" name=""/>
        <dsp:cNvSpPr/>
      </dsp:nvSpPr>
      <dsp:spPr>
        <a:xfrm>
          <a:off x="9317235" y="4851273"/>
          <a:ext cx="3464718" cy="207883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Awards and Achievement Nights</a:t>
          </a:r>
        </a:p>
      </dsp:txBody>
      <dsp:txXfrm>
        <a:off x="9317235" y="4851273"/>
        <a:ext cx="3464718" cy="2078831"/>
      </dsp:txXfrm>
    </dsp:sp>
    <dsp:sp modelId="{B97BE7E0-4E38-4238-9DBF-16A17B7C179B}">
      <dsp:nvSpPr>
        <dsp:cNvPr id="0" name=""/>
        <dsp:cNvSpPr/>
      </dsp:nvSpPr>
      <dsp:spPr>
        <a:xfrm>
          <a:off x="13128426" y="4851273"/>
          <a:ext cx="3464718" cy="207883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Media Promotions, PR &amp; Loyalty Program</a:t>
          </a:r>
        </a:p>
      </dsp:txBody>
      <dsp:txXfrm>
        <a:off x="13128426" y="4851273"/>
        <a:ext cx="3464718" cy="2078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06458-C798-4474-9A19-E26A783BB66A}">
      <dsp:nvSpPr>
        <dsp:cNvPr id="0" name=""/>
        <dsp:cNvSpPr/>
      </dsp:nvSpPr>
      <dsp:spPr>
        <a:xfrm>
          <a:off x="-9181407" y="-1403415"/>
          <a:ext cx="10934832" cy="10934832"/>
        </a:xfrm>
        <a:prstGeom prst="blockArc">
          <a:avLst>
            <a:gd name="adj1" fmla="val 18900000"/>
            <a:gd name="adj2" fmla="val 2700000"/>
            <a:gd name="adj3" fmla="val 198"/>
          </a:avLst>
        </a:pr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4A91EAD-C38B-4DA7-9377-AE4D219CB505}">
      <dsp:nvSpPr>
        <dsp:cNvPr id="0" name=""/>
        <dsp:cNvSpPr/>
      </dsp:nvSpPr>
      <dsp:spPr>
        <a:xfrm>
          <a:off x="570179" y="369498"/>
          <a:ext cx="11513312" cy="7386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321" tIns="63500" rIns="63500" bIns="6350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spc="140" dirty="0">
              <a:latin typeface="Roboto"/>
            </a:rPr>
            <a:t>1. Plan your goals and success strategy</a:t>
          </a:r>
          <a:endParaRPr lang="en-GB" sz="2500" kern="1200" dirty="0"/>
        </a:p>
      </dsp:txBody>
      <dsp:txXfrm>
        <a:off x="570179" y="369498"/>
        <a:ext cx="11513312" cy="738672"/>
      </dsp:txXfrm>
    </dsp:sp>
    <dsp:sp modelId="{4649ED50-D7AB-4BFB-BB8D-D0700B7E63DD}">
      <dsp:nvSpPr>
        <dsp:cNvPr id="0" name=""/>
        <dsp:cNvSpPr/>
      </dsp:nvSpPr>
      <dsp:spPr>
        <a:xfrm>
          <a:off x="108508" y="277164"/>
          <a:ext cx="923340" cy="92334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DF14B82-3C10-4EA5-B107-EB22BD72ACC0}">
      <dsp:nvSpPr>
        <dsp:cNvPr id="0" name=""/>
        <dsp:cNvSpPr/>
      </dsp:nvSpPr>
      <dsp:spPr>
        <a:xfrm>
          <a:off x="1239113" y="1478158"/>
          <a:ext cx="10844377" cy="7386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32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spc="140" dirty="0">
              <a:latin typeface="Roboto"/>
            </a:rPr>
            <a:t>2. Learn our proven tools and techniques</a:t>
          </a:r>
        </a:p>
      </dsp:txBody>
      <dsp:txXfrm>
        <a:off x="1239113" y="1478158"/>
        <a:ext cx="10844377" cy="738672"/>
      </dsp:txXfrm>
    </dsp:sp>
    <dsp:sp modelId="{4AA48113-C287-4BFC-B1D9-40DFD08A362E}">
      <dsp:nvSpPr>
        <dsp:cNvPr id="0" name=""/>
        <dsp:cNvSpPr/>
      </dsp:nvSpPr>
      <dsp:spPr>
        <a:xfrm>
          <a:off x="777443" y="1385824"/>
          <a:ext cx="923340" cy="92334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B236C58-3865-449B-A80D-F11CC2E56D4C}">
      <dsp:nvSpPr>
        <dsp:cNvPr id="0" name=""/>
        <dsp:cNvSpPr/>
      </dsp:nvSpPr>
      <dsp:spPr>
        <a:xfrm>
          <a:off x="1605686" y="2586004"/>
          <a:ext cx="10477804" cy="7386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32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spc="140" dirty="0">
              <a:latin typeface="Roboto"/>
            </a:rPr>
            <a:t>3. Engage with local businesses </a:t>
          </a:r>
        </a:p>
      </dsp:txBody>
      <dsp:txXfrm>
        <a:off x="1605686" y="2586004"/>
        <a:ext cx="10477804" cy="738672"/>
      </dsp:txXfrm>
    </dsp:sp>
    <dsp:sp modelId="{9BAF2CBF-3533-43B1-9046-3F3AFC09E81F}">
      <dsp:nvSpPr>
        <dsp:cNvPr id="0" name=""/>
        <dsp:cNvSpPr/>
      </dsp:nvSpPr>
      <dsp:spPr>
        <a:xfrm>
          <a:off x="1144015" y="2493670"/>
          <a:ext cx="923340" cy="92334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8C40352-780E-464F-8D4C-B34AE6B7B4DA}">
      <dsp:nvSpPr>
        <dsp:cNvPr id="0" name=""/>
        <dsp:cNvSpPr/>
      </dsp:nvSpPr>
      <dsp:spPr>
        <a:xfrm>
          <a:off x="1722729" y="3694663"/>
          <a:ext cx="10360761" cy="7386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32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spc="140" dirty="0">
              <a:latin typeface="Roboto"/>
            </a:rPr>
            <a:t>4. Build rapport with local businesspeople</a:t>
          </a:r>
        </a:p>
      </dsp:txBody>
      <dsp:txXfrm>
        <a:off x="1722729" y="3694663"/>
        <a:ext cx="10360761" cy="738672"/>
      </dsp:txXfrm>
    </dsp:sp>
    <dsp:sp modelId="{11CF4351-4C45-4073-A0A9-33854F3AA10D}">
      <dsp:nvSpPr>
        <dsp:cNvPr id="0" name=""/>
        <dsp:cNvSpPr/>
      </dsp:nvSpPr>
      <dsp:spPr>
        <a:xfrm>
          <a:off x="1261059" y="3602329"/>
          <a:ext cx="923340" cy="92334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EC94BCB-C453-48EE-B7FC-32DDA6B25229}">
      <dsp:nvSpPr>
        <dsp:cNvPr id="0" name=""/>
        <dsp:cNvSpPr/>
      </dsp:nvSpPr>
      <dsp:spPr>
        <a:xfrm>
          <a:off x="1605686" y="4803322"/>
          <a:ext cx="10477804" cy="7386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32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spc="140" dirty="0">
              <a:latin typeface="Roboto"/>
            </a:rPr>
            <a:t>5. Follow the 12 steps of the success path</a:t>
          </a:r>
        </a:p>
      </dsp:txBody>
      <dsp:txXfrm>
        <a:off x="1605686" y="4803322"/>
        <a:ext cx="10477804" cy="738672"/>
      </dsp:txXfrm>
    </dsp:sp>
    <dsp:sp modelId="{BC8AB4EA-0A93-43D5-B329-8B60E538480E}">
      <dsp:nvSpPr>
        <dsp:cNvPr id="0" name=""/>
        <dsp:cNvSpPr/>
      </dsp:nvSpPr>
      <dsp:spPr>
        <a:xfrm>
          <a:off x="1144015" y="4710988"/>
          <a:ext cx="923340" cy="92334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3802F82-C95D-482C-BEBC-D330662DE27C}">
      <dsp:nvSpPr>
        <dsp:cNvPr id="0" name=""/>
        <dsp:cNvSpPr/>
      </dsp:nvSpPr>
      <dsp:spPr>
        <a:xfrm>
          <a:off x="1239113" y="5911169"/>
          <a:ext cx="10844377" cy="7386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32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spc="140" dirty="0">
              <a:latin typeface="Roboto"/>
            </a:rPr>
            <a:t>6. Guide, help and support your own local business community </a:t>
          </a:r>
        </a:p>
      </dsp:txBody>
      <dsp:txXfrm>
        <a:off x="1239113" y="5911169"/>
        <a:ext cx="10844377" cy="738672"/>
      </dsp:txXfrm>
    </dsp:sp>
    <dsp:sp modelId="{6FC9D0F7-EC26-49F3-B751-F6498AFA78C4}">
      <dsp:nvSpPr>
        <dsp:cNvPr id="0" name=""/>
        <dsp:cNvSpPr/>
      </dsp:nvSpPr>
      <dsp:spPr>
        <a:xfrm>
          <a:off x="777443" y="5818835"/>
          <a:ext cx="923340" cy="92334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12E03F0-5D05-4731-BD9C-427A2CC5CB0A}">
      <dsp:nvSpPr>
        <dsp:cNvPr id="0" name=""/>
        <dsp:cNvSpPr/>
      </dsp:nvSpPr>
      <dsp:spPr>
        <a:xfrm>
          <a:off x="570179" y="7019828"/>
          <a:ext cx="11513312" cy="7386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32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spc="140" dirty="0">
              <a:latin typeface="Roboto"/>
            </a:rPr>
            <a:t>7. Achieve your goals and objectives</a:t>
          </a:r>
        </a:p>
      </dsp:txBody>
      <dsp:txXfrm>
        <a:off x="570179" y="7019828"/>
        <a:ext cx="11513312" cy="738672"/>
      </dsp:txXfrm>
    </dsp:sp>
    <dsp:sp modelId="{A3778300-2304-4780-B219-9A0B94ACCD2F}">
      <dsp:nvSpPr>
        <dsp:cNvPr id="0" name=""/>
        <dsp:cNvSpPr/>
      </dsp:nvSpPr>
      <dsp:spPr>
        <a:xfrm>
          <a:off x="108508" y="6927494"/>
          <a:ext cx="923340" cy="92334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536F8-A7EF-4BF5-A26D-60D02497ECF5}">
      <dsp:nvSpPr>
        <dsp:cNvPr id="0" name=""/>
        <dsp:cNvSpPr/>
      </dsp:nvSpPr>
      <dsp:spPr>
        <a:xfrm>
          <a:off x="1231843" y="0"/>
          <a:ext cx="14006933" cy="2240693"/>
        </a:xfrm>
        <a:prstGeom prst="rightArrow">
          <a:avLst/>
        </a:prstGeom>
        <a:solidFill>
          <a:srgbClr val="00B0F0"/>
        </a:solidFill>
        <a:ln>
          <a:solidFill>
            <a:srgbClr val="7030A0"/>
          </a:solidFill>
        </a:ln>
        <a:effectLst/>
      </dsp:spPr>
      <dsp:style>
        <a:lnRef idx="0">
          <a:scrgbClr r="0" g="0" b="0"/>
        </a:lnRef>
        <a:fillRef idx="1">
          <a:scrgbClr r="0" g="0" b="0"/>
        </a:fillRef>
        <a:effectRef idx="0">
          <a:scrgbClr r="0" g="0" b="0"/>
        </a:effectRef>
        <a:fontRef idx="minor"/>
      </dsp:style>
    </dsp:sp>
    <dsp:sp modelId="{00901CCA-F7AD-4905-8A05-0595244CF368}">
      <dsp:nvSpPr>
        <dsp:cNvPr id="0" name=""/>
        <dsp:cNvSpPr/>
      </dsp:nvSpPr>
      <dsp:spPr>
        <a:xfrm>
          <a:off x="17701" y="672207"/>
          <a:ext cx="5304096" cy="896277"/>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spc="135">
              <a:latin typeface="Roboto Bold"/>
            </a:rPr>
            <a:t>Make sure you have identified atleast one hook up point in every discussion</a:t>
          </a:r>
          <a:endParaRPr lang="en-GB" sz="1700" kern="1200" dirty="0"/>
        </a:p>
      </dsp:txBody>
      <dsp:txXfrm>
        <a:off x="61454" y="715960"/>
        <a:ext cx="5216590" cy="808771"/>
      </dsp:txXfrm>
    </dsp:sp>
    <dsp:sp modelId="{994A94CD-ED26-4DE0-8FCA-F1859BF8F906}">
      <dsp:nvSpPr>
        <dsp:cNvPr id="0" name=""/>
        <dsp:cNvSpPr/>
      </dsp:nvSpPr>
      <dsp:spPr>
        <a:xfrm>
          <a:off x="5587324" y="672207"/>
          <a:ext cx="5304096" cy="896277"/>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u="none" kern="1200" spc="135" dirty="0">
              <a:latin typeface="Roboto Bold"/>
            </a:rPr>
            <a:t>Also, you have got </a:t>
          </a:r>
          <a:r>
            <a:rPr lang="en-US" sz="1700" u="none" kern="1200" spc="135" dirty="0" err="1">
              <a:latin typeface="Roboto Bold"/>
            </a:rPr>
            <a:t>atleast</a:t>
          </a:r>
          <a:r>
            <a:rPr lang="en-US" sz="1700" u="none" kern="1200" spc="135" dirty="0">
              <a:latin typeface="Roboto Bold"/>
            </a:rPr>
            <a:t> one action </a:t>
          </a:r>
          <a:r>
            <a:rPr lang="en-US" sz="1700" kern="1200" spc="135" dirty="0">
              <a:latin typeface="Roboto Bold"/>
            </a:rPr>
            <a:t>point from each interaction for next meeting</a:t>
          </a:r>
          <a:endParaRPr lang="en-GB" sz="1700" kern="1200" dirty="0"/>
        </a:p>
      </dsp:txBody>
      <dsp:txXfrm>
        <a:off x="5631077" y="715960"/>
        <a:ext cx="5216590" cy="808771"/>
      </dsp:txXfrm>
    </dsp:sp>
    <dsp:sp modelId="{A1404E61-710D-44DF-AA4C-5A4A278DDD9B}">
      <dsp:nvSpPr>
        <dsp:cNvPr id="0" name=""/>
        <dsp:cNvSpPr/>
      </dsp:nvSpPr>
      <dsp:spPr>
        <a:xfrm>
          <a:off x="11156947" y="672207"/>
          <a:ext cx="5304096" cy="896277"/>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spc="135" dirty="0">
              <a:latin typeface="Roboto Bold"/>
            </a:rPr>
            <a:t>and agreed a slot in diary to meet up again in next 1-2 weeks</a:t>
          </a:r>
          <a:endParaRPr lang="en-GB" sz="1700" kern="1200" dirty="0"/>
        </a:p>
      </dsp:txBody>
      <dsp:txXfrm>
        <a:off x="11200700" y="715960"/>
        <a:ext cx="5216590" cy="8087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2BCF3-19BC-4C5D-AAD2-71304366CF9D}">
      <dsp:nvSpPr>
        <dsp:cNvPr id="0" name=""/>
        <dsp:cNvSpPr/>
      </dsp:nvSpPr>
      <dsp:spPr>
        <a:xfrm>
          <a:off x="5789930" y="0"/>
          <a:ext cx="10007600" cy="10007600"/>
        </a:xfrm>
        <a:prstGeom prst="triangl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D8609-F864-4971-B952-54424D9C1AB7}">
      <dsp:nvSpPr>
        <dsp:cNvPr id="0" name=""/>
        <dsp:cNvSpPr/>
      </dsp:nvSpPr>
      <dsp:spPr>
        <a:xfrm>
          <a:off x="10793730" y="1001187"/>
          <a:ext cx="6504940" cy="790639"/>
        </a:xfrm>
        <a:prstGeom prst="round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spc="140" dirty="0">
              <a:solidFill>
                <a:srgbClr val="7030A0"/>
              </a:solidFill>
              <a:latin typeface="Roboto"/>
            </a:rPr>
            <a:t>1. Learn our proven tools and techniques</a:t>
          </a:r>
          <a:endParaRPr lang="en-GB" sz="2000" kern="1200" dirty="0">
            <a:solidFill>
              <a:srgbClr val="7030A0"/>
            </a:solidFill>
          </a:endParaRPr>
        </a:p>
      </dsp:txBody>
      <dsp:txXfrm>
        <a:off x="10832326" y="1039783"/>
        <a:ext cx="6427748" cy="713447"/>
      </dsp:txXfrm>
    </dsp:sp>
    <dsp:sp modelId="{68A3DB07-BA9A-436A-A7B1-BECAA770F6E5}">
      <dsp:nvSpPr>
        <dsp:cNvPr id="0" name=""/>
        <dsp:cNvSpPr/>
      </dsp:nvSpPr>
      <dsp:spPr>
        <a:xfrm>
          <a:off x="10793730" y="1890656"/>
          <a:ext cx="6504940" cy="790639"/>
        </a:xfrm>
        <a:prstGeom prst="round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spc="140" dirty="0">
              <a:solidFill>
                <a:srgbClr val="7030A0"/>
              </a:solidFill>
              <a:latin typeface="Roboto"/>
            </a:rPr>
            <a:t>2. Ways to set yourself to become a brand which inspires people</a:t>
          </a:r>
        </a:p>
      </dsp:txBody>
      <dsp:txXfrm>
        <a:off x="10832326" y="1929252"/>
        <a:ext cx="6427748" cy="713447"/>
      </dsp:txXfrm>
    </dsp:sp>
    <dsp:sp modelId="{3D8B48E5-4A4E-4B18-B1E9-2AC2D3BF3B53}">
      <dsp:nvSpPr>
        <dsp:cNvPr id="0" name=""/>
        <dsp:cNvSpPr/>
      </dsp:nvSpPr>
      <dsp:spPr>
        <a:xfrm>
          <a:off x="10793730" y="2780126"/>
          <a:ext cx="6504940" cy="790639"/>
        </a:xfrm>
        <a:prstGeom prst="round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spc="140" dirty="0">
              <a:solidFill>
                <a:srgbClr val="7030A0"/>
              </a:solidFill>
              <a:latin typeface="Roboto"/>
            </a:rPr>
            <a:t>3. Understand The Business Values Behind Our Proven Tools</a:t>
          </a:r>
        </a:p>
      </dsp:txBody>
      <dsp:txXfrm>
        <a:off x="10832326" y="2818722"/>
        <a:ext cx="6427748" cy="713447"/>
      </dsp:txXfrm>
    </dsp:sp>
    <dsp:sp modelId="{4F9FD0B6-486A-4A34-8B44-F7252E6A0E58}">
      <dsp:nvSpPr>
        <dsp:cNvPr id="0" name=""/>
        <dsp:cNvSpPr/>
      </dsp:nvSpPr>
      <dsp:spPr>
        <a:xfrm>
          <a:off x="10793730" y="3669595"/>
          <a:ext cx="6504940" cy="790639"/>
        </a:xfrm>
        <a:prstGeom prst="round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spc="140" dirty="0">
              <a:solidFill>
                <a:srgbClr val="7030A0"/>
              </a:solidFill>
              <a:latin typeface="Roboto"/>
            </a:rPr>
            <a:t>4. Set your Social Profile/Email/Mobile and other contact details</a:t>
          </a:r>
        </a:p>
      </dsp:txBody>
      <dsp:txXfrm>
        <a:off x="10832326" y="3708191"/>
        <a:ext cx="6427748" cy="713447"/>
      </dsp:txXfrm>
    </dsp:sp>
    <dsp:sp modelId="{6DCDE152-7C55-419C-98F7-C96BAB7842E7}">
      <dsp:nvSpPr>
        <dsp:cNvPr id="0" name=""/>
        <dsp:cNvSpPr/>
      </dsp:nvSpPr>
      <dsp:spPr>
        <a:xfrm>
          <a:off x="10793730" y="4559065"/>
          <a:ext cx="6504940" cy="790639"/>
        </a:xfrm>
        <a:prstGeom prst="round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spc="140" dirty="0">
              <a:solidFill>
                <a:srgbClr val="7030A0"/>
              </a:solidFill>
              <a:latin typeface="Roboto"/>
            </a:rPr>
            <a:t>5. Plan your Goals and Objectives</a:t>
          </a:r>
        </a:p>
      </dsp:txBody>
      <dsp:txXfrm>
        <a:off x="10832326" y="4597661"/>
        <a:ext cx="6427748" cy="713447"/>
      </dsp:txXfrm>
    </dsp:sp>
    <dsp:sp modelId="{3703578B-A968-46AD-9BCB-C890A0925468}">
      <dsp:nvSpPr>
        <dsp:cNvPr id="0" name=""/>
        <dsp:cNvSpPr/>
      </dsp:nvSpPr>
      <dsp:spPr>
        <a:xfrm>
          <a:off x="10793730" y="5448534"/>
          <a:ext cx="6504940" cy="790639"/>
        </a:xfrm>
        <a:prstGeom prst="round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spc="140" dirty="0">
              <a:solidFill>
                <a:srgbClr val="7030A0"/>
              </a:solidFill>
              <a:latin typeface="Roboto"/>
            </a:rPr>
            <a:t>6. Engage with Local Businesses</a:t>
          </a:r>
        </a:p>
      </dsp:txBody>
      <dsp:txXfrm>
        <a:off x="10832326" y="5487130"/>
        <a:ext cx="6427748" cy="713447"/>
      </dsp:txXfrm>
    </dsp:sp>
    <dsp:sp modelId="{08C10A7C-C725-4B56-8412-0924A3206704}">
      <dsp:nvSpPr>
        <dsp:cNvPr id="0" name=""/>
        <dsp:cNvSpPr/>
      </dsp:nvSpPr>
      <dsp:spPr>
        <a:xfrm>
          <a:off x="10793730" y="6338004"/>
          <a:ext cx="6504940" cy="790639"/>
        </a:xfrm>
        <a:prstGeom prst="round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spc="140" dirty="0">
              <a:solidFill>
                <a:srgbClr val="7030A0"/>
              </a:solidFill>
              <a:latin typeface="Roboto"/>
            </a:rPr>
            <a:t>7. Learn “connect and network” strategy using LinkedIn</a:t>
          </a:r>
        </a:p>
      </dsp:txBody>
      <dsp:txXfrm>
        <a:off x="10832326" y="6376600"/>
        <a:ext cx="6427748" cy="713447"/>
      </dsp:txXfrm>
    </dsp:sp>
    <dsp:sp modelId="{BCE11100-8ACB-491D-B2B9-063AA35DC4D2}">
      <dsp:nvSpPr>
        <dsp:cNvPr id="0" name=""/>
        <dsp:cNvSpPr/>
      </dsp:nvSpPr>
      <dsp:spPr>
        <a:xfrm>
          <a:off x="10793730" y="7227473"/>
          <a:ext cx="6504940" cy="790639"/>
        </a:xfrm>
        <a:prstGeom prst="round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spc="140" dirty="0">
              <a:solidFill>
                <a:srgbClr val="7030A0"/>
              </a:solidFill>
              <a:latin typeface="Roboto"/>
            </a:rPr>
            <a:t>8. Plan your region &amp; organise additional data </a:t>
          </a:r>
          <a:endParaRPr lang="en-GB" sz="2000" kern="1200" spc="140" dirty="0">
            <a:solidFill>
              <a:srgbClr val="7030A0"/>
            </a:solidFill>
            <a:latin typeface="Roboto"/>
          </a:endParaRPr>
        </a:p>
      </dsp:txBody>
      <dsp:txXfrm>
        <a:off x="10832326" y="7266069"/>
        <a:ext cx="6427748" cy="713447"/>
      </dsp:txXfrm>
    </dsp:sp>
    <dsp:sp modelId="{B34B033D-3EFF-4C08-B90E-6B27D3D14F22}">
      <dsp:nvSpPr>
        <dsp:cNvPr id="0" name=""/>
        <dsp:cNvSpPr/>
      </dsp:nvSpPr>
      <dsp:spPr>
        <a:xfrm>
          <a:off x="10793730" y="8116943"/>
          <a:ext cx="6504940" cy="790639"/>
        </a:xfrm>
        <a:prstGeom prst="round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spc="140" dirty="0">
              <a:solidFill>
                <a:srgbClr val="7030A0"/>
              </a:solidFill>
              <a:latin typeface="Roboto"/>
            </a:rPr>
            <a:t>9. Agree the meeting date for first Quarterly Review meeting</a:t>
          </a:r>
        </a:p>
      </dsp:txBody>
      <dsp:txXfrm>
        <a:off x="10832326" y="8155539"/>
        <a:ext cx="6427748" cy="7134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531F7-BF63-49F0-B4BF-3EB94B6D1764}">
      <dsp:nvSpPr>
        <dsp:cNvPr id="0" name=""/>
        <dsp:cNvSpPr/>
      </dsp:nvSpPr>
      <dsp:spPr>
        <a:xfrm>
          <a:off x="0" y="0"/>
          <a:ext cx="12015270" cy="936021"/>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Set up event dates and plan your venues</a:t>
          </a:r>
        </a:p>
      </dsp:txBody>
      <dsp:txXfrm>
        <a:off x="27415" y="27415"/>
        <a:ext cx="10895715" cy="881191"/>
      </dsp:txXfrm>
    </dsp:sp>
    <dsp:sp modelId="{622C6CCD-EEC6-440E-BEB5-C21A2280E6E6}">
      <dsp:nvSpPr>
        <dsp:cNvPr id="0" name=""/>
        <dsp:cNvSpPr/>
      </dsp:nvSpPr>
      <dsp:spPr>
        <a:xfrm>
          <a:off x="897244" y="1066025"/>
          <a:ext cx="12015270" cy="936021"/>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Setup daily support  and catch calls for knowledge sharing and day to day support</a:t>
          </a:r>
        </a:p>
      </dsp:txBody>
      <dsp:txXfrm>
        <a:off x="924659" y="1093440"/>
        <a:ext cx="10454782" cy="881191"/>
      </dsp:txXfrm>
    </dsp:sp>
    <dsp:sp modelId="{072F6A9E-ABD0-4F89-AF06-010FD1E71B90}">
      <dsp:nvSpPr>
        <dsp:cNvPr id="0" name=""/>
        <dsp:cNvSpPr/>
      </dsp:nvSpPr>
      <dsp:spPr>
        <a:xfrm>
          <a:off x="1794488" y="2132050"/>
          <a:ext cx="12015270" cy="93602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Set up weekly planning meetings for next 7 weeks</a:t>
          </a:r>
        </a:p>
      </dsp:txBody>
      <dsp:txXfrm>
        <a:off x="1821903" y="2159465"/>
        <a:ext cx="10454782" cy="881191"/>
      </dsp:txXfrm>
    </dsp:sp>
    <dsp:sp modelId="{C92E8FDD-0BB8-45A7-9979-0CBC36642E09}">
      <dsp:nvSpPr>
        <dsp:cNvPr id="0" name=""/>
        <dsp:cNvSpPr/>
      </dsp:nvSpPr>
      <dsp:spPr>
        <a:xfrm>
          <a:off x="2691732" y="3198075"/>
          <a:ext cx="12015270" cy="93602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Setup monthly goals review meetings for next 6 months</a:t>
          </a:r>
        </a:p>
      </dsp:txBody>
      <dsp:txXfrm>
        <a:off x="2719147" y="3225490"/>
        <a:ext cx="10454782" cy="881191"/>
      </dsp:txXfrm>
    </dsp:sp>
    <dsp:sp modelId="{E3FF6257-8547-42C6-A2BA-63583D82CCCF}">
      <dsp:nvSpPr>
        <dsp:cNvPr id="0" name=""/>
        <dsp:cNvSpPr/>
      </dsp:nvSpPr>
      <dsp:spPr>
        <a:xfrm>
          <a:off x="3588977" y="4264100"/>
          <a:ext cx="12015270" cy="936021"/>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Plan for quarterly management meeting</a:t>
          </a:r>
        </a:p>
      </dsp:txBody>
      <dsp:txXfrm>
        <a:off x="3616392" y="4291515"/>
        <a:ext cx="10454782" cy="881191"/>
      </dsp:txXfrm>
    </dsp:sp>
    <dsp:sp modelId="{AAF5DF50-13DE-4865-A099-9ED3F1E59AB0}">
      <dsp:nvSpPr>
        <dsp:cNvPr id="0" name=""/>
        <dsp:cNvSpPr/>
      </dsp:nvSpPr>
      <dsp:spPr>
        <a:xfrm>
          <a:off x="11406856" y="683816"/>
          <a:ext cx="608414" cy="60841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11543749" y="683816"/>
        <a:ext cx="334628" cy="457832"/>
      </dsp:txXfrm>
    </dsp:sp>
    <dsp:sp modelId="{B4234075-C5EE-494B-81E7-E04473DF557F}">
      <dsp:nvSpPr>
        <dsp:cNvPr id="0" name=""/>
        <dsp:cNvSpPr/>
      </dsp:nvSpPr>
      <dsp:spPr>
        <a:xfrm>
          <a:off x="12304100" y="1749841"/>
          <a:ext cx="608414" cy="608414"/>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12440993" y="1749841"/>
        <a:ext cx="334628" cy="457832"/>
      </dsp:txXfrm>
    </dsp:sp>
    <dsp:sp modelId="{063A9AF2-BB69-42FE-B8BA-10405F72E982}">
      <dsp:nvSpPr>
        <dsp:cNvPr id="0" name=""/>
        <dsp:cNvSpPr/>
      </dsp:nvSpPr>
      <dsp:spPr>
        <a:xfrm>
          <a:off x="13201345" y="2800265"/>
          <a:ext cx="608414" cy="608414"/>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13338238" y="2800265"/>
        <a:ext cx="334628" cy="457832"/>
      </dsp:txXfrm>
    </dsp:sp>
    <dsp:sp modelId="{87A20603-055D-451B-A163-51B80E2187BD}">
      <dsp:nvSpPr>
        <dsp:cNvPr id="0" name=""/>
        <dsp:cNvSpPr/>
      </dsp:nvSpPr>
      <dsp:spPr>
        <a:xfrm>
          <a:off x="14098589" y="3876690"/>
          <a:ext cx="608414" cy="608414"/>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14235482" y="3876690"/>
        <a:ext cx="334628" cy="4578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C81036-C424-4629-A1A4-D3B7182EFF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DC95A1B-226D-4FDC-89E0-EDB5548332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E1908-C98B-45B2-A5A5-05FF26E11B82}" type="datetimeFigureOut">
              <a:rPr lang="en-GB" smtClean="0"/>
              <a:t>05/08/2020</a:t>
            </a:fld>
            <a:endParaRPr lang="en-GB"/>
          </a:p>
        </p:txBody>
      </p:sp>
      <p:sp>
        <p:nvSpPr>
          <p:cNvPr id="4" name="Footer Placeholder 3">
            <a:extLst>
              <a:ext uri="{FF2B5EF4-FFF2-40B4-BE49-F238E27FC236}">
                <a16:creationId xmlns:a16="http://schemas.microsoft.com/office/drawing/2014/main" id="{71F464E7-5836-4051-BA18-B920232FE8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7EC993-CB95-4E1B-B080-D9BE21E028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6D7F80-FDC6-441F-86A1-86503390FDFC}" type="slidenum">
              <a:rPr lang="en-GB" smtClean="0"/>
              <a:t>‹#›</a:t>
            </a:fld>
            <a:endParaRPr lang="en-GB"/>
          </a:p>
        </p:txBody>
      </p:sp>
    </p:spTree>
    <p:extLst>
      <p:ext uri="{BB962C8B-B14F-4D97-AF65-F5344CB8AC3E}">
        <p14:creationId xmlns:p14="http://schemas.microsoft.com/office/powerpoint/2010/main" val="3313843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6D714-5D6A-4953-A4B2-162A7E827F03}" type="datetimeFigureOut">
              <a:rPr lang="en-GB" smtClean="0"/>
              <a:t>05/08/2020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EFAC2-8168-4F28-96C2-CE589431A4BA}" type="slidenum">
              <a:rPr lang="en-GB" smtClean="0"/>
              <a:t>‹#›</a:t>
            </a:fld>
            <a:endParaRPr lang="en-GB"/>
          </a:p>
        </p:txBody>
      </p:sp>
    </p:spTree>
    <p:extLst>
      <p:ext uri="{BB962C8B-B14F-4D97-AF65-F5344CB8AC3E}">
        <p14:creationId xmlns:p14="http://schemas.microsoft.com/office/powerpoint/2010/main" val="123361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nc.com/laura-garnett/6-new-year-s-resolutions-truly-remarkable-ceos-make.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inc.com/john-boitnott/25-tools-to-help-you-balance-work-fun-and-health-in-2016.html" TargetMode="External"/><Relationship Id="rId4" Type="http://schemas.openxmlformats.org/officeDocument/2006/relationships/hyperlink" Target="http://www.statisticbrain.com/new-years-resolution-statistic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c.com/laura-garnett/6-new-year-s-resolutions-truly-remarkable-ceos-make.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www.inc.com/john-boitnott/25-tools-to-help-you-balance-work-fun-and-health-in-2016.html" TargetMode="External"/><Relationship Id="rId4" Type="http://schemas.openxmlformats.org/officeDocument/2006/relationships/hyperlink" Target="http://www.statisticbrain.com/new-years-resolution-statistic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c.com/laura-garnett/6-new-year-s-resolutions-truly-remarkable-ceos-make.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www.inc.com/john-boitnott/25-tools-to-help-you-balance-work-fun-and-health-in-2016.html" TargetMode="External"/><Relationship Id="rId4" Type="http://schemas.openxmlformats.org/officeDocument/2006/relationships/hyperlink" Target="http://www.statisticbrain.com/new-years-resolution-statistic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nc.com/laura-garnett/6-new-year-s-resolutions-truly-remarkable-ceos-make.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www.inc.com/john-boitnott/25-tools-to-help-you-balance-work-fun-and-health-in-2016.html" TargetMode="External"/><Relationship Id="rId4" Type="http://schemas.openxmlformats.org/officeDocument/2006/relationships/hyperlink" Target="http://www.statisticbrain.com/new-years-resolution-statistic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sycnet.apa.org/journals/bul/90/1/125/"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mazon.com/gp/product/0465028020/ref=as_li_ss_tl?ie=UTF8&amp;tag=spacforrent-20&amp;linkCode=as2&amp;camp=1789&amp;creative=390957&amp;creativeASIN=0465028020"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www.forbes.com/sites/amymorin/2014/09/04/study-the-secret-to-ending-procrastination-is-changing-the-way-you-think-about-deadlines/#1acdee024258" TargetMode="External"/><Relationship Id="rId4" Type="http://schemas.openxmlformats.org/officeDocument/2006/relationships/hyperlink" Target="https://www.inc.com/larry-kim/why-multi-tasking-is-killing-your-brain.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3EFAC2-8168-4F28-96C2-CE589431A4BA}" type="slidenum">
              <a:rPr lang="en-GB" smtClean="0"/>
              <a:t>27</a:t>
            </a:fld>
            <a:endParaRPr lang="en-GB"/>
          </a:p>
        </p:txBody>
      </p:sp>
    </p:spTree>
    <p:extLst>
      <p:ext uri="{BB962C8B-B14F-4D97-AF65-F5344CB8AC3E}">
        <p14:creationId xmlns:p14="http://schemas.microsoft.com/office/powerpoint/2010/main" val="111961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Did you know that a staggering 92 percent of people that set </a:t>
            </a:r>
            <a:r>
              <a:rPr lang="en-GB" sz="1200" kern="1200" dirty="0">
                <a:solidFill>
                  <a:schemeClr val="tx1"/>
                </a:solidFill>
                <a:effectLst/>
                <a:latin typeface="+mn-lt"/>
                <a:ea typeface="+mn-ea"/>
                <a:cs typeface="+mn-cs"/>
                <a:hlinkClick r:id="rId3"/>
              </a:rPr>
              <a:t>New Year's goals</a:t>
            </a:r>
            <a:r>
              <a:rPr lang="en-GB" sz="1200" kern="1200" dirty="0">
                <a:solidFill>
                  <a:schemeClr val="tx1"/>
                </a:solidFill>
                <a:effectLst/>
                <a:latin typeface="+mn-lt"/>
                <a:ea typeface="+mn-ea"/>
                <a:cs typeface="+mn-cs"/>
              </a:rPr>
              <a:t> never actually achieve them? That's according to research by the </a:t>
            </a:r>
            <a:r>
              <a:rPr lang="en-GB" sz="1200" kern="1200" dirty="0">
                <a:solidFill>
                  <a:schemeClr val="tx1"/>
                </a:solidFill>
                <a:effectLst/>
                <a:latin typeface="+mn-lt"/>
                <a:ea typeface="+mn-ea"/>
                <a:cs typeface="+mn-cs"/>
                <a:hlinkClick r:id="rId4"/>
              </a:rPr>
              <a:t>University of Scranton</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I've done it many times, and if you're like me -- a driven, type-A entrepreneur -- </a:t>
            </a:r>
            <a:r>
              <a:rPr lang="en-GB" sz="1200" kern="1200" dirty="0">
                <a:solidFill>
                  <a:schemeClr val="tx1"/>
                </a:solidFill>
                <a:effectLst/>
                <a:latin typeface="+mn-lt"/>
                <a:ea typeface="+mn-ea"/>
                <a:cs typeface="+mn-cs"/>
                <a:hlinkClick r:id="rId5"/>
              </a:rPr>
              <a:t>failing to meet goals</a:t>
            </a:r>
            <a:r>
              <a:rPr lang="en-GB" sz="1200" kern="1200" dirty="0">
                <a:solidFill>
                  <a:schemeClr val="tx1"/>
                </a:solidFill>
                <a:effectLst/>
                <a:latin typeface="+mn-lt"/>
                <a:ea typeface="+mn-ea"/>
                <a:cs typeface="+mn-cs"/>
              </a:rPr>
              <a:t> can set you back and leave you discouraged and frustrated. (I even felt it as I typed that sentence.)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Here's the thing: If you want to break the cycle, do what the other 8 percent of goal-setters -- the successful ones -- do consistently and exceptionally well.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Set goals that are SMART, specific and challenging (but not too hard).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Be passionate about your goals and be committed to the end.</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Use a feedback cycle to track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Align all your short term and long term goals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Lean on trusted advisors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Avoid multitasking</a:t>
            </a:r>
            <a:endParaRPr lang="en-GB" dirty="0"/>
          </a:p>
        </p:txBody>
      </p:sp>
      <p:sp>
        <p:nvSpPr>
          <p:cNvPr id="4" name="Slide Number Placeholder 3"/>
          <p:cNvSpPr>
            <a:spLocks noGrp="1"/>
          </p:cNvSpPr>
          <p:nvPr>
            <p:ph type="sldNum" sz="quarter" idx="10"/>
          </p:nvPr>
        </p:nvSpPr>
        <p:spPr/>
        <p:txBody>
          <a:bodyPr/>
          <a:lstStyle/>
          <a:p>
            <a:fld id="{383EFAC2-8168-4F28-96C2-CE589431A4BA}" type="slidenum">
              <a:rPr lang="en-GB" smtClean="0"/>
              <a:t>35</a:t>
            </a:fld>
            <a:endParaRPr lang="en-GB"/>
          </a:p>
        </p:txBody>
      </p:sp>
    </p:spTree>
    <p:extLst>
      <p:ext uri="{BB962C8B-B14F-4D97-AF65-F5344CB8AC3E}">
        <p14:creationId xmlns:p14="http://schemas.microsoft.com/office/powerpoint/2010/main" val="84127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Did you know that a staggering 92 percent of people that set </a:t>
            </a:r>
            <a:r>
              <a:rPr lang="en-GB" sz="1200" kern="1200" dirty="0">
                <a:solidFill>
                  <a:schemeClr val="tx1"/>
                </a:solidFill>
                <a:effectLst/>
                <a:latin typeface="+mn-lt"/>
                <a:ea typeface="+mn-ea"/>
                <a:cs typeface="+mn-cs"/>
                <a:hlinkClick r:id="rId3"/>
              </a:rPr>
              <a:t>New Year's goals</a:t>
            </a:r>
            <a:r>
              <a:rPr lang="en-GB" sz="1200" kern="1200" dirty="0">
                <a:solidFill>
                  <a:schemeClr val="tx1"/>
                </a:solidFill>
                <a:effectLst/>
                <a:latin typeface="+mn-lt"/>
                <a:ea typeface="+mn-ea"/>
                <a:cs typeface="+mn-cs"/>
              </a:rPr>
              <a:t> never actually achieve them? That's according to research by the </a:t>
            </a:r>
            <a:r>
              <a:rPr lang="en-GB" sz="1200" kern="1200" dirty="0">
                <a:solidFill>
                  <a:schemeClr val="tx1"/>
                </a:solidFill>
                <a:effectLst/>
                <a:latin typeface="+mn-lt"/>
                <a:ea typeface="+mn-ea"/>
                <a:cs typeface="+mn-cs"/>
                <a:hlinkClick r:id="rId4"/>
              </a:rPr>
              <a:t>University of Scranton</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I've done it many times, and if you're like me -- a driven, type-A entrepreneur -- </a:t>
            </a:r>
            <a:r>
              <a:rPr lang="en-GB" sz="1200" kern="1200" dirty="0">
                <a:solidFill>
                  <a:schemeClr val="tx1"/>
                </a:solidFill>
                <a:effectLst/>
                <a:latin typeface="+mn-lt"/>
                <a:ea typeface="+mn-ea"/>
                <a:cs typeface="+mn-cs"/>
                <a:hlinkClick r:id="rId5"/>
              </a:rPr>
              <a:t>failing to meet goals</a:t>
            </a:r>
            <a:r>
              <a:rPr lang="en-GB" sz="1200" kern="1200" dirty="0">
                <a:solidFill>
                  <a:schemeClr val="tx1"/>
                </a:solidFill>
                <a:effectLst/>
                <a:latin typeface="+mn-lt"/>
                <a:ea typeface="+mn-ea"/>
                <a:cs typeface="+mn-cs"/>
              </a:rPr>
              <a:t> can set you back and leave you discouraged and frustrated. (I even felt it as I typed that sentence.)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Here's the thing: If you want to break the cycle, do what the other 8 percent of goal-setters -- the successful ones -- do consistently and exceptionally well.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Set goals that are SMART, specific and challenging (but not too hard).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Be passionate about your goals and be committed to the end.</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Use a feedback cycle to track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Align all your short term and long term goals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Lean on trusted advisors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Avoid multitasking</a:t>
            </a:r>
            <a:endParaRPr lang="en-GB" dirty="0"/>
          </a:p>
        </p:txBody>
      </p:sp>
      <p:sp>
        <p:nvSpPr>
          <p:cNvPr id="4" name="Slide Number Placeholder 3"/>
          <p:cNvSpPr>
            <a:spLocks noGrp="1"/>
          </p:cNvSpPr>
          <p:nvPr>
            <p:ph type="sldNum" sz="quarter" idx="10"/>
          </p:nvPr>
        </p:nvSpPr>
        <p:spPr/>
        <p:txBody>
          <a:bodyPr/>
          <a:lstStyle/>
          <a:p>
            <a:fld id="{383EFAC2-8168-4F28-96C2-CE589431A4BA}" type="slidenum">
              <a:rPr lang="en-GB" smtClean="0"/>
              <a:t>36</a:t>
            </a:fld>
            <a:endParaRPr lang="en-GB"/>
          </a:p>
        </p:txBody>
      </p:sp>
    </p:spTree>
    <p:extLst>
      <p:ext uri="{BB962C8B-B14F-4D97-AF65-F5344CB8AC3E}">
        <p14:creationId xmlns:p14="http://schemas.microsoft.com/office/powerpoint/2010/main" val="113752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Did you know that a staggering 92 percent of people that set </a:t>
            </a:r>
            <a:r>
              <a:rPr lang="en-GB" sz="1200" kern="1200" dirty="0">
                <a:solidFill>
                  <a:schemeClr val="tx1"/>
                </a:solidFill>
                <a:effectLst/>
                <a:latin typeface="+mn-lt"/>
                <a:ea typeface="+mn-ea"/>
                <a:cs typeface="+mn-cs"/>
                <a:hlinkClick r:id="rId3"/>
              </a:rPr>
              <a:t>New Year's goals</a:t>
            </a:r>
            <a:r>
              <a:rPr lang="en-GB" sz="1200" kern="1200" dirty="0">
                <a:solidFill>
                  <a:schemeClr val="tx1"/>
                </a:solidFill>
                <a:effectLst/>
                <a:latin typeface="+mn-lt"/>
                <a:ea typeface="+mn-ea"/>
                <a:cs typeface="+mn-cs"/>
              </a:rPr>
              <a:t> never actually achieve them? That's according to research by the </a:t>
            </a:r>
            <a:r>
              <a:rPr lang="en-GB" sz="1200" kern="1200" dirty="0">
                <a:solidFill>
                  <a:schemeClr val="tx1"/>
                </a:solidFill>
                <a:effectLst/>
                <a:latin typeface="+mn-lt"/>
                <a:ea typeface="+mn-ea"/>
                <a:cs typeface="+mn-cs"/>
                <a:hlinkClick r:id="rId4"/>
              </a:rPr>
              <a:t>University of Scranton</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I've done it many times, and if you're like me -- a driven, type-A entrepreneur -- </a:t>
            </a:r>
            <a:r>
              <a:rPr lang="en-GB" sz="1200" kern="1200" dirty="0">
                <a:solidFill>
                  <a:schemeClr val="tx1"/>
                </a:solidFill>
                <a:effectLst/>
                <a:latin typeface="+mn-lt"/>
                <a:ea typeface="+mn-ea"/>
                <a:cs typeface="+mn-cs"/>
                <a:hlinkClick r:id="rId5"/>
              </a:rPr>
              <a:t>failing to meet goals</a:t>
            </a:r>
            <a:r>
              <a:rPr lang="en-GB" sz="1200" kern="1200" dirty="0">
                <a:solidFill>
                  <a:schemeClr val="tx1"/>
                </a:solidFill>
                <a:effectLst/>
                <a:latin typeface="+mn-lt"/>
                <a:ea typeface="+mn-ea"/>
                <a:cs typeface="+mn-cs"/>
              </a:rPr>
              <a:t> can set you back and leave you discouraged and frustrated. (I even felt it as I typed that sentence.)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Here's the thing: If you want to break the cycle, do what the other 8 percent of goal-setters -- the successful ones -- do consistently and exceptionally well.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Set goals that are SMART, specific and challenging (but not too hard).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Be passionate about your goals and be committed to the end.</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Use a feedback cycle to track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Align all your short term and long term goals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Lean on trusted advisors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Avoid multitasking</a:t>
            </a:r>
            <a:endParaRPr lang="en-GB" dirty="0"/>
          </a:p>
        </p:txBody>
      </p:sp>
      <p:sp>
        <p:nvSpPr>
          <p:cNvPr id="4" name="Slide Number Placeholder 3"/>
          <p:cNvSpPr>
            <a:spLocks noGrp="1"/>
          </p:cNvSpPr>
          <p:nvPr>
            <p:ph type="sldNum" sz="quarter" idx="10"/>
          </p:nvPr>
        </p:nvSpPr>
        <p:spPr/>
        <p:txBody>
          <a:bodyPr/>
          <a:lstStyle/>
          <a:p>
            <a:fld id="{383EFAC2-8168-4F28-96C2-CE589431A4BA}" type="slidenum">
              <a:rPr lang="en-GB" smtClean="0"/>
              <a:t>37</a:t>
            </a:fld>
            <a:endParaRPr lang="en-GB"/>
          </a:p>
        </p:txBody>
      </p:sp>
    </p:spTree>
    <p:extLst>
      <p:ext uri="{BB962C8B-B14F-4D97-AF65-F5344CB8AC3E}">
        <p14:creationId xmlns:p14="http://schemas.microsoft.com/office/powerpoint/2010/main" val="29434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3EFAC2-8168-4F28-96C2-CE589431A4BA}" type="slidenum">
              <a:rPr lang="en-GB" smtClean="0"/>
              <a:t>39</a:t>
            </a:fld>
            <a:endParaRPr lang="en-GB"/>
          </a:p>
        </p:txBody>
      </p:sp>
    </p:spTree>
    <p:extLst>
      <p:ext uri="{BB962C8B-B14F-4D97-AF65-F5344CB8AC3E}">
        <p14:creationId xmlns:p14="http://schemas.microsoft.com/office/powerpoint/2010/main" val="339007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3EFAC2-8168-4F28-96C2-CE589431A4BA}" type="slidenum">
              <a:rPr lang="en-GB" smtClean="0"/>
              <a:t>45</a:t>
            </a:fld>
            <a:endParaRPr lang="en-GB"/>
          </a:p>
        </p:txBody>
      </p:sp>
    </p:spTree>
    <p:extLst>
      <p:ext uri="{BB962C8B-B14F-4D97-AF65-F5344CB8AC3E}">
        <p14:creationId xmlns:p14="http://schemas.microsoft.com/office/powerpoint/2010/main" val="121011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Did you know that a staggering 92 percent of people that set </a:t>
            </a:r>
            <a:r>
              <a:rPr lang="en-GB" sz="1200" kern="1200" dirty="0">
                <a:solidFill>
                  <a:schemeClr val="tx1"/>
                </a:solidFill>
                <a:effectLst/>
                <a:latin typeface="+mn-lt"/>
                <a:ea typeface="+mn-ea"/>
                <a:cs typeface="+mn-cs"/>
                <a:hlinkClick r:id="rId3"/>
              </a:rPr>
              <a:t>New Year's goals</a:t>
            </a:r>
            <a:r>
              <a:rPr lang="en-GB" sz="1200" kern="1200" dirty="0">
                <a:solidFill>
                  <a:schemeClr val="tx1"/>
                </a:solidFill>
                <a:effectLst/>
                <a:latin typeface="+mn-lt"/>
                <a:ea typeface="+mn-ea"/>
                <a:cs typeface="+mn-cs"/>
              </a:rPr>
              <a:t> never actually achieve them? That's according to research by the </a:t>
            </a:r>
            <a:r>
              <a:rPr lang="en-GB" sz="1200" kern="1200" dirty="0">
                <a:solidFill>
                  <a:schemeClr val="tx1"/>
                </a:solidFill>
                <a:effectLst/>
                <a:latin typeface="+mn-lt"/>
                <a:ea typeface="+mn-ea"/>
                <a:cs typeface="+mn-cs"/>
                <a:hlinkClick r:id="rId4"/>
              </a:rPr>
              <a:t>University of Scranton</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I've done it many times, and if you're like me -- a driven, type-A entrepreneur -- </a:t>
            </a:r>
            <a:r>
              <a:rPr lang="en-GB" sz="1200" kern="1200" dirty="0">
                <a:solidFill>
                  <a:schemeClr val="tx1"/>
                </a:solidFill>
                <a:effectLst/>
                <a:latin typeface="+mn-lt"/>
                <a:ea typeface="+mn-ea"/>
                <a:cs typeface="+mn-cs"/>
                <a:hlinkClick r:id="rId5"/>
              </a:rPr>
              <a:t>failing to meet goals</a:t>
            </a:r>
            <a:r>
              <a:rPr lang="en-GB" sz="1200" kern="1200" dirty="0">
                <a:solidFill>
                  <a:schemeClr val="tx1"/>
                </a:solidFill>
                <a:effectLst/>
                <a:latin typeface="+mn-lt"/>
                <a:ea typeface="+mn-ea"/>
                <a:cs typeface="+mn-cs"/>
              </a:rPr>
              <a:t> can set you back and leave you discouraged and frustrated. (I even felt it as I typed that sentence.)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Here's the thing: If you want to break the cycle, do what the other 8 percent of goal-setters -- the successful ones -- do consistently and exceptionally well.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Set goals that are SMART, specific and challenging (but not too hard).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Be passionate about your goals and be committed to the end.</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Use a feedback cycle to track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Align all your short term and long term goals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Lean on trusted advisors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Avoid multitasking</a:t>
            </a:r>
            <a:endParaRPr lang="en-GB" dirty="0"/>
          </a:p>
        </p:txBody>
      </p:sp>
      <p:sp>
        <p:nvSpPr>
          <p:cNvPr id="4" name="Slide Number Placeholder 3"/>
          <p:cNvSpPr>
            <a:spLocks noGrp="1"/>
          </p:cNvSpPr>
          <p:nvPr>
            <p:ph type="sldNum" sz="quarter" idx="10"/>
          </p:nvPr>
        </p:nvSpPr>
        <p:spPr/>
        <p:txBody>
          <a:bodyPr/>
          <a:lstStyle/>
          <a:p>
            <a:fld id="{383EFAC2-8168-4F28-96C2-CE589431A4BA}" type="slidenum">
              <a:rPr lang="en-GB" smtClean="0"/>
              <a:t>46</a:t>
            </a:fld>
            <a:endParaRPr lang="en-GB"/>
          </a:p>
        </p:txBody>
      </p:sp>
    </p:spTree>
    <p:extLst>
      <p:ext uri="{BB962C8B-B14F-4D97-AF65-F5344CB8AC3E}">
        <p14:creationId xmlns:p14="http://schemas.microsoft.com/office/powerpoint/2010/main" val="3687905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Set goals that are specific and challenging (but not too hard).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hlinkClick r:id="rId3"/>
              </a:rPr>
              <a:t>Research by Edwin Locke and Gary Latham</a:t>
            </a:r>
            <a:r>
              <a:rPr lang="en-GB" sz="1200" kern="1200" dirty="0">
                <a:solidFill>
                  <a:schemeClr val="tx1"/>
                </a:solidFill>
                <a:effectLst/>
                <a:latin typeface="+mn-lt"/>
                <a:ea typeface="+mn-ea"/>
                <a:cs typeface="+mn-cs"/>
              </a:rPr>
              <a:t> found that when people followed these two principles -- setting specific and challenging goals -- it led to higher performance 90 percent of the time.</a:t>
            </a:r>
          </a:p>
          <a:p>
            <a:r>
              <a:rPr lang="en-GB" sz="1200" kern="1200" dirty="0">
                <a:solidFill>
                  <a:schemeClr val="tx1"/>
                </a:solidFill>
                <a:effectLst/>
                <a:latin typeface="+mn-lt"/>
                <a:ea typeface="+mn-ea"/>
                <a:cs typeface="+mn-cs"/>
              </a:rPr>
              <a:t>Basically, the more specific and challenging your goals, the higher your motivation toward hitting them. That explains why easy or vague goals rarely get met.</a:t>
            </a:r>
          </a:p>
          <a:p>
            <a:r>
              <a:rPr lang="en-GB" sz="1200" kern="1200" dirty="0">
                <a:solidFill>
                  <a:schemeClr val="tx1"/>
                </a:solidFill>
                <a:effectLst/>
                <a:latin typeface="+mn-lt"/>
                <a:ea typeface="+mn-ea"/>
                <a:cs typeface="+mn-cs"/>
              </a:rPr>
              <a:t>Here's an example: If your goal between now and the end of the year is to, say, lose 20 pounds, that  may be challenging, but it's not specific enough.</a:t>
            </a:r>
          </a:p>
          <a:p>
            <a:r>
              <a:rPr lang="en-GB" sz="1200" kern="1200" dirty="0">
                <a:solidFill>
                  <a:schemeClr val="tx1"/>
                </a:solidFill>
                <a:effectLst/>
                <a:latin typeface="+mn-lt"/>
                <a:ea typeface="+mn-ea"/>
                <a:cs typeface="+mn-cs"/>
              </a:rPr>
              <a:t>Eliminate vagueness and make it more achievable by stating it this way: During the month of August, I will lose five pounds by cutting off refined sugar, breads, and all fast food. I will also walk briskly for twenty minutes every day.</a:t>
            </a:r>
          </a:p>
          <a:p>
            <a:r>
              <a:rPr lang="en-GB" sz="1200" kern="1200" dirty="0">
                <a:solidFill>
                  <a:schemeClr val="tx1"/>
                </a:solidFill>
                <a:effectLst/>
                <a:latin typeface="+mn-lt"/>
                <a:ea typeface="+mn-ea"/>
                <a:cs typeface="+mn-cs"/>
              </a:rPr>
              <a:t>When you have that much clarity around your goal, your chances of hitting the mark increase dramatically.</a:t>
            </a:r>
          </a:p>
          <a:p>
            <a:r>
              <a:rPr lang="en-GB" sz="1200" kern="1200" dirty="0">
                <a:solidFill>
                  <a:schemeClr val="tx1"/>
                </a:solidFill>
                <a:effectLst/>
                <a:latin typeface="+mn-lt"/>
                <a:ea typeface="+mn-ea"/>
                <a:cs typeface="+mn-cs"/>
              </a:rPr>
              <a:t>On the flip side, goals that are too difficult to hit don't get met either. While it's important to challenge yourself, nobody completes a goal when he/she is overwhelmed by facing a mountain they can't climb.  </a:t>
            </a:r>
          </a:p>
          <a:p>
            <a:r>
              <a:rPr lang="en-GB" sz="1200" kern="1200" dirty="0">
                <a:solidFill>
                  <a:schemeClr val="tx1"/>
                </a:solidFill>
                <a:effectLst/>
                <a:latin typeface="+mn-lt"/>
                <a:ea typeface="+mn-ea"/>
                <a:cs typeface="+mn-cs"/>
              </a:rPr>
              <a:t>If you find yourself with such a scenario, break down your BHAG (Big Hairy Audacious Goal) into smaller bites you can actually chew. Use the same process of defining specific and challenging marks to hit when mapping out the smaller goals that will lead you to your final destination.</a:t>
            </a:r>
          </a:p>
          <a:p>
            <a:r>
              <a:rPr lang="en-GB" sz="1200" kern="1200" dirty="0">
                <a:solidFill>
                  <a:schemeClr val="tx1"/>
                </a:solidFill>
                <a:effectLst/>
                <a:latin typeface="+mn-lt"/>
                <a:ea typeface="+mn-ea"/>
                <a:cs typeface="+mn-cs"/>
              </a:rPr>
              <a:t>Questions to ask yourself: How challenging is this goal for me? Am I excited about reaching this goal?  Is it too easy? If so, can I make it harder without it overwhelming me? Is it too complex? If so, how can I break it into smaller parts so I don't get overwhelmed?</a:t>
            </a:r>
          </a:p>
          <a:p>
            <a:r>
              <a:rPr lang="en-GB" sz="1200" b="1" kern="1200" dirty="0">
                <a:solidFill>
                  <a:schemeClr val="tx1"/>
                </a:solidFill>
                <a:effectLst/>
                <a:latin typeface="+mn-lt"/>
                <a:ea typeface="+mn-ea"/>
                <a:cs typeface="+mn-cs"/>
              </a:rPr>
              <a:t>Be passionate about your goals and committed to the end.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Simply put, the 8 percent of goal-setters who succeed want it, and badly. So ask yourself: What is my level of commitment? Are you totally sold out for reaching your goal? When obstacles pop up along the way, will you toss in the towel?</a:t>
            </a:r>
          </a:p>
          <a:p>
            <a:r>
              <a:rPr lang="en-GB" sz="1200" kern="1200" dirty="0">
                <a:solidFill>
                  <a:schemeClr val="tx1"/>
                </a:solidFill>
                <a:effectLst/>
                <a:latin typeface="+mn-lt"/>
                <a:ea typeface="+mn-ea"/>
                <a:cs typeface="+mn-cs"/>
              </a:rPr>
              <a:t>The 8 percent have an internal compass that keeps them locked in until they reach the top of the mountain. It's a belief system of "do whatever it takes" that is intrinsically motivated at their core.</a:t>
            </a:r>
          </a:p>
          <a:p>
            <a:r>
              <a:rPr lang="en-GB" sz="1200" kern="1200" dirty="0">
                <a:solidFill>
                  <a:schemeClr val="tx1"/>
                </a:solidFill>
                <a:effectLst/>
                <a:latin typeface="+mn-lt"/>
                <a:ea typeface="+mn-ea"/>
                <a:cs typeface="+mn-cs"/>
              </a:rPr>
              <a:t>Take a quick moment and check in with yourself. If at the core of your being you don't really have the desire or passion to pursue the goal, it doesn't matter how specific, challenging, or sexy your goal may sound -- you're not going to reach it.</a:t>
            </a:r>
          </a:p>
          <a:p>
            <a:r>
              <a:rPr lang="en-GB" sz="1200" kern="1200" dirty="0">
                <a:solidFill>
                  <a:schemeClr val="tx1"/>
                </a:solidFill>
                <a:effectLst/>
                <a:latin typeface="+mn-lt"/>
                <a:ea typeface="+mn-ea"/>
                <a:cs typeface="+mn-cs"/>
              </a:rPr>
              <a:t>Questions to ask yourself: How badly do I want it? Who's holding me accountable to the end? Is my heart truly in it from the start? What's life going to look like once I complete the goal? In the end, will it be worth it?</a:t>
            </a:r>
          </a:p>
          <a:p>
            <a:r>
              <a:rPr lang="en-GB" sz="1200" b="1" kern="1200" dirty="0">
                <a:solidFill>
                  <a:schemeClr val="tx1"/>
                </a:solidFill>
                <a:effectLst/>
                <a:latin typeface="+mn-lt"/>
                <a:ea typeface="+mn-ea"/>
                <a:cs typeface="+mn-cs"/>
              </a:rPr>
              <a:t>Use a feedback cycle to track progress.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You're human -- you're bound to fall back into old habits, procrastinate, or lose motivation. To counter these things, your chances of hitting a specific goal increase greatly if you're getting frequent feedback that will keep you on track and help you to adjust accordingly.</a:t>
            </a:r>
          </a:p>
          <a:p>
            <a:r>
              <a:rPr lang="en-GB" sz="1200" kern="1200" dirty="0">
                <a:solidFill>
                  <a:schemeClr val="tx1"/>
                </a:solidFill>
                <a:effectLst/>
                <a:latin typeface="+mn-lt"/>
                <a:ea typeface="+mn-ea"/>
                <a:cs typeface="+mn-cs"/>
              </a:rPr>
              <a:t>That's why the coaching profession is booming. People who are dead serious about meeting their goals benefit tremendously from the feedback and accountability system afforded in a coaching process.</a:t>
            </a:r>
          </a:p>
          <a:p>
            <a:r>
              <a:rPr lang="en-GB" sz="1200" kern="1200" dirty="0">
                <a:solidFill>
                  <a:schemeClr val="tx1"/>
                </a:solidFill>
                <a:effectLst/>
                <a:latin typeface="+mn-lt"/>
                <a:ea typeface="+mn-ea"/>
                <a:cs typeface="+mn-cs"/>
              </a:rPr>
              <a:t>Side note: Managers who are coaches typically have an edge with employees over managers who don't coach. They get high marks by providing consistent feedback through one-one-one meetings that motivate employees toward completing goals.</a:t>
            </a:r>
          </a:p>
          <a:p>
            <a:endParaRPr lang="en-GB" dirty="0"/>
          </a:p>
        </p:txBody>
      </p:sp>
      <p:sp>
        <p:nvSpPr>
          <p:cNvPr id="4" name="Slide Number Placeholder 3"/>
          <p:cNvSpPr>
            <a:spLocks noGrp="1"/>
          </p:cNvSpPr>
          <p:nvPr>
            <p:ph type="sldNum" sz="quarter" idx="10"/>
          </p:nvPr>
        </p:nvSpPr>
        <p:spPr/>
        <p:txBody>
          <a:bodyPr/>
          <a:lstStyle/>
          <a:p>
            <a:fld id="{383EFAC2-8168-4F28-96C2-CE589431A4BA}" type="slidenum">
              <a:rPr lang="en-GB" smtClean="0"/>
              <a:t>47</a:t>
            </a:fld>
            <a:endParaRPr lang="en-GB"/>
          </a:p>
        </p:txBody>
      </p:sp>
    </p:spTree>
    <p:extLst>
      <p:ext uri="{BB962C8B-B14F-4D97-AF65-F5344CB8AC3E}">
        <p14:creationId xmlns:p14="http://schemas.microsoft.com/office/powerpoint/2010/main" val="404152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Align all your goals.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8 percent align their short- and long-term goals toward conquering the top of the mountain. This leads to happier lives, says Jonathan </a:t>
            </a:r>
            <a:r>
              <a:rPr lang="en-GB" sz="1200" kern="1200" dirty="0" err="1">
                <a:solidFill>
                  <a:schemeClr val="tx1"/>
                </a:solidFill>
                <a:effectLst/>
                <a:latin typeface="+mn-lt"/>
                <a:ea typeface="+mn-ea"/>
                <a:cs typeface="+mn-cs"/>
              </a:rPr>
              <a:t>Haidt</a:t>
            </a:r>
            <a:r>
              <a:rPr lang="en-GB" sz="1200" kern="1200" dirty="0">
                <a:solidFill>
                  <a:schemeClr val="tx1"/>
                </a:solidFill>
                <a:effectLst/>
                <a:latin typeface="+mn-lt"/>
                <a:ea typeface="+mn-ea"/>
                <a:cs typeface="+mn-cs"/>
              </a:rPr>
              <a:t> in </a:t>
            </a:r>
            <a:r>
              <a:rPr lang="en-GB" sz="1200" i="1" kern="1200" dirty="0">
                <a:solidFill>
                  <a:schemeClr val="tx1"/>
                </a:solidFill>
                <a:effectLst/>
                <a:latin typeface="+mn-lt"/>
                <a:ea typeface="+mn-ea"/>
                <a:cs typeface="+mn-cs"/>
                <a:hlinkClick r:id="rId3"/>
              </a:rPr>
              <a:t>The Happiness Hypothesis: Finding Modern Truth in Ancient Wisdom</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"The psychologists Ken Sheldon and Tim </a:t>
            </a:r>
            <a:r>
              <a:rPr lang="en-GB" sz="1200" kern="1200" dirty="0" err="1">
                <a:solidFill>
                  <a:schemeClr val="tx1"/>
                </a:solidFill>
                <a:effectLst/>
                <a:latin typeface="+mn-lt"/>
                <a:ea typeface="+mn-ea"/>
                <a:cs typeface="+mn-cs"/>
              </a:rPr>
              <a:t>Kasser</a:t>
            </a:r>
            <a:r>
              <a:rPr lang="en-GB" sz="1200" kern="1200" dirty="0">
                <a:solidFill>
                  <a:schemeClr val="tx1"/>
                </a:solidFill>
                <a:effectLst/>
                <a:latin typeface="+mn-lt"/>
                <a:ea typeface="+mn-ea"/>
                <a:cs typeface="+mn-cs"/>
              </a:rPr>
              <a:t> have found that people who are mentally healthy and happy have a higher degree of 'vertical coherence' among their goals -- that is, higher-level (long-term) goals and lower-level (immediate) goals all fit together well so that pursuing one's short-term goals advances the pursuit of long-term goals".</a:t>
            </a:r>
          </a:p>
          <a:p>
            <a:r>
              <a:rPr lang="en-GB" sz="1200" b="1" kern="1200" dirty="0">
                <a:solidFill>
                  <a:schemeClr val="tx1"/>
                </a:solidFill>
                <a:effectLst/>
                <a:latin typeface="+mn-lt"/>
                <a:ea typeface="+mn-ea"/>
                <a:cs typeface="+mn-cs"/>
              </a:rPr>
              <a:t>Lean on trusted advisors.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Seeking out expert guidance and advice makes a big impact on achieving your goals. That's why successful people are no lone rangers. They surround themselves with mentors and advisors who will support them on their journey.</a:t>
            </a:r>
          </a:p>
          <a:p>
            <a:r>
              <a:rPr lang="en-GB" sz="1200" kern="1200" dirty="0">
                <a:solidFill>
                  <a:schemeClr val="tx1"/>
                </a:solidFill>
                <a:effectLst/>
                <a:latin typeface="+mn-lt"/>
                <a:ea typeface="+mn-ea"/>
                <a:cs typeface="+mn-cs"/>
              </a:rPr>
              <a:t>Think about three or four people you can recruit that are further down the path. Make it a monthly habit to share your goals in the context of a mastermind meeting where you can glean wisdom,  insight, and advice to steer you toward your goals.</a:t>
            </a:r>
          </a:p>
          <a:p>
            <a:r>
              <a:rPr lang="en-GB" sz="1200" b="1" kern="1200" dirty="0">
                <a:solidFill>
                  <a:schemeClr val="tx1"/>
                </a:solidFill>
                <a:effectLst/>
                <a:latin typeface="+mn-lt"/>
                <a:ea typeface="+mn-ea"/>
                <a:cs typeface="+mn-cs"/>
              </a:rPr>
              <a:t>Avoid multitasking.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most successful people are very patient and live by the motto "one step at a time." They also avoid juggling many things. You think multitasking is still a good strategy for success? </a:t>
            </a:r>
            <a:r>
              <a:rPr lang="en-GB" sz="1200" kern="1200" dirty="0">
                <a:solidFill>
                  <a:schemeClr val="tx1"/>
                </a:solidFill>
                <a:effectLst/>
                <a:latin typeface="+mn-lt"/>
                <a:ea typeface="+mn-ea"/>
                <a:cs typeface="+mn-cs"/>
                <a:hlinkClick r:id="rId4"/>
              </a:rPr>
              <a:t>Research says it's a myth</a:t>
            </a:r>
            <a:r>
              <a:rPr lang="en-GB" sz="1200" kern="1200" dirty="0">
                <a:solidFill>
                  <a:schemeClr val="tx1"/>
                </a:solidFill>
                <a:effectLst/>
                <a:latin typeface="+mn-lt"/>
                <a:ea typeface="+mn-ea"/>
                <a:cs typeface="+mn-cs"/>
              </a:rPr>
              <a:t> and can be damaging to our brains. You end up splitting your focus over many tasks, losing focus, lowering the quality of your work and taking longer to hit your goals.</a:t>
            </a:r>
          </a:p>
          <a:p>
            <a:r>
              <a:rPr lang="en-GB" sz="1200" kern="1200" dirty="0">
                <a:solidFill>
                  <a:schemeClr val="tx1"/>
                </a:solidFill>
                <a:effectLst/>
                <a:latin typeface="+mn-lt"/>
                <a:ea typeface="+mn-ea"/>
                <a:cs typeface="+mn-cs"/>
              </a:rPr>
              <a:t>The 8 percent are smart enough to work on several smaller chunks to complete a big goal. But they do it by knocking one down then moving on to the next one.</a:t>
            </a:r>
          </a:p>
          <a:p>
            <a:r>
              <a:rPr lang="en-GB" sz="1200" kern="1200" dirty="0">
                <a:solidFill>
                  <a:schemeClr val="tx1"/>
                </a:solidFill>
                <a:effectLst/>
                <a:latin typeface="+mn-lt"/>
                <a:ea typeface="+mn-ea"/>
                <a:cs typeface="+mn-cs"/>
              </a:rPr>
              <a:t>As you break the goal down into smaller chunks, each of those chunks should have their own deadlines. </a:t>
            </a:r>
            <a:r>
              <a:rPr lang="en-GB" sz="1200" kern="1200" dirty="0">
                <a:solidFill>
                  <a:schemeClr val="tx1"/>
                </a:solidFill>
                <a:effectLst/>
                <a:latin typeface="+mn-lt"/>
                <a:ea typeface="+mn-ea"/>
                <a:cs typeface="+mn-cs"/>
                <a:hlinkClick r:id="rId5"/>
              </a:rPr>
              <a:t>Amy Morin in </a:t>
            </a:r>
            <a:r>
              <a:rPr lang="en-GB" sz="1200" i="1" u="none" strike="noStrike" kern="1200" dirty="0">
                <a:solidFill>
                  <a:schemeClr val="tx1"/>
                </a:solidFill>
                <a:effectLst/>
                <a:latin typeface="+mn-lt"/>
                <a:ea typeface="+mn-ea"/>
                <a:cs typeface="+mn-cs"/>
                <a:hlinkClick r:id="rId5"/>
              </a:rPr>
              <a:t>Forbes</a:t>
            </a:r>
            <a:r>
              <a:rPr lang="en-GB" sz="1200" kern="1200" dirty="0">
                <a:solidFill>
                  <a:schemeClr val="tx1"/>
                </a:solidFill>
                <a:effectLst/>
                <a:latin typeface="+mn-lt"/>
                <a:ea typeface="+mn-ea"/>
                <a:cs typeface="+mn-cs"/>
              </a:rPr>
              <a:t> calls these "now deadlines":</a:t>
            </a:r>
          </a:p>
          <a:p>
            <a:r>
              <a:rPr lang="en-GB" sz="1200" kern="1200" dirty="0">
                <a:solidFill>
                  <a:schemeClr val="tx1"/>
                </a:solidFill>
                <a:effectLst/>
                <a:latin typeface="+mn-lt"/>
                <a:ea typeface="+mn-ea"/>
                <a:cs typeface="+mn-cs"/>
              </a:rPr>
              <a:t>"Even if your goal is something that will take a long time to reach -- like saving enough money for retirement -- you're more likely to take action if you have time limits in the present. Create target dates to reach your objectives. Find something you can do this week to begin taking some type of action now. For example, decide 'I will create a budget by Thursday,' or 'I will lose two pounds in seven days.'"</a:t>
            </a:r>
          </a:p>
          <a:p>
            <a:endParaRPr lang="en-GB" dirty="0"/>
          </a:p>
        </p:txBody>
      </p:sp>
      <p:sp>
        <p:nvSpPr>
          <p:cNvPr id="4" name="Slide Number Placeholder 3"/>
          <p:cNvSpPr>
            <a:spLocks noGrp="1"/>
          </p:cNvSpPr>
          <p:nvPr>
            <p:ph type="sldNum" sz="quarter" idx="10"/>
          </p:nvPr>
        </p:nvSpPr>
        <p:spPr/>
        <p:txBody>
          <a:bodyPr/>
          <a:lstStyle/>
          <a:p>
            <a:fld id="{383EFAC2-8168-4F28-96C2-CE589431A4BA}" type="slidenum">
              <a:rPr lang="en-GB" smtClean="0"/>
              <a:t>48</a:t>
            </a:fld>
            <a:endParaRPr lang="en-GB"/>
          </a:p>
        </p:txBody>
      </p:sp>
    </p:spTree>
    <p:extLst>
      <p:ext uri="{BB962C8B-B14F-4D97-AF65-F5344CB8AC3E}">
        <p14:creationId xmlns:p14="http://schemas.microsoft.com/office/powerpoint/2010/main" val="191361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8" name="TextBox 5">
            <a:extLst>
              <a:ext uri="{FF2B5EF4-FFF2-40B4-BE49-F238E27FC236}">
                <a16:creationId xmlns:a16="http://schemas.microsoft.com/office/drawing/2014/main" id="{67DC0B6C-9DE9-4F0F-B3E6-8B52F1267E42}"/>
              </a:ext>
            </a:extLst>
          </p:cNvPr>
          <p:cNvSpPr txBox="1"/>
          <p:nvPr userDrawn="1"/>
        </p:nvSpPr>
        <p:spPr>
          <a:xfrm>
            <a:off x="0" y="9742861"/>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5.png"/><Relationship Id="rId7" Type="http://schemas.openxmlformats.org/officeDocument/2006/relationships/diagramData" Target="../diagrams/data3.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jpe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6.png"/><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3.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4.png"/><Relationship Id="rId7" Type="http://schemas.openxmlformats.org/officeDocument/2006/relationships/diagramData" Target="../diagrams/data4.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jpeg"/><Relationship Id="rId11" Type="http://schemas.microsoft.com/office/2007/relationships/diagramDrawing" Target="../diagrams/drawing4.xml"/><Relationship Id="rId5" Type="http://schemas.openxmlformats.org/officeDocument/2006/relationships/image" Target="../media/image13.png"/><Relationship Id="rId10"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image" Target="../media/image5.png"/><Relationship Id="rId5" Type="http://schemas.openxmlformats.org/officeDocument/2006/relationships/diagramData" Target="../diagrams/data5.xml"/><Relationship Id="rId10" Type="http://schemas.openxmlformats.org/officeDocument/2006/relationships/image" Target="../media/image16.png"/><Relationship Id="rId4" Type="http://schemas.openxmlformats.org/officeDocument/2006/relationships/image" Target="../media/image4.png"/><Relationship Id="rId9" Type="http://schemas.microsoft.com/office/2007/relationships/diagramDrawing" Target="../diagrams/drawing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7.jpe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3.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3.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5.jpe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7.jpe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3.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8.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7.jpeg"/><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2A3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1959" r="11959"/>
          <a:stretch>
            <a:fillRect/>
          </a:stretch>
        </p:blipFill>
        <p:spPr>
          <a:xfrm>
            <a:off x="9030421" y="0"/>
            <a:ext cx="9562379" cy="8389621"/>
          </a:xfrm>
          <a:prstGeom prst="rect">
            <a:avLst/>
          </a:prstGeom>
        </p:spPr>
      </p:pic>
      <p:pic>
        <p:nvPicPr>
          <p:cNvPr id="3" name="Picture 3"/>
          <p:cNvPicPr>
            <a:picLocks noChangeAspect="1"/>
          </p:cNvPicPr>
          <p:nvPr/>
        </p:nvPicPr>
        <p:blipFill>
          <a:blip r:embed="rId3"/>
          <a:srcRect/>
          <a:stretch>
            <a:fillRect/>
          </a:stretch>
        </p:blipFill>
        <p:spPr>
          <a:xfrm rot="-8709096">
            <a:off x="-9235697" y="758138"/>
            <a:ext cx="28741666" cy="19400625"/>
          </a:xfrm>
          <a:prstGeom prst="rect">
            <a:avLst/>
          </a:prstGeom>
        </p:spPr>
      </p:pic>
      <p:pic>
        <p:nvPicPr>
          <p:cNvPr id="4" name="Picture 4"/>
          <p:cNvPicPr>
            <a:picLocks noChangeAspect="1"/>
          </p:cNvPicPr>
          <p:nvPr/>
        </p:nvPicPr>
        <p:blipFill>
          <a:blip r:embed="rId4"/>
          <a:srcRect/>
          <a:stretch>
            <a:fillRect/>
          </a:stretch>
        </p:blipFill>
        <p:spPr>
          <a:xfrm rot="-514929">
            <a:off x="10317091" y="6802959"/>
            <a:ext cx="9183174" cy="6198642"/>
          </a:xfrm>
          <a:prstGeom prst="rect">
            <a:avLst/>
          </a:prstGeom>
        </p:spPr>
      </p:pic>
      <p:pic>
        <p:nvPicPr>
          <p:cNvPr id="5" name="Picture 5"/>
          <p:cNvPicPr>
            <a:picLocks noChangeAspect="1"/>
          </p:cNvPicPr>
          <p:nvPr/>
        </p:nvPicPr>
        <p:blipFill>
          <a:blip r:embed="rId5"/>
          <a:srcRect/>
          <a:stretch>
            <a:fillRect/>
          </a:stretch>
        </p:blipFill>
        <p:spPr>
          <a:xfrm>
            <a:off x="11681603" y="7237273"/>
            <a:ext cx="1227744" cy="1227744"/>
          </a:xfrm>
          <a:prstGeom prst="rect">
            <a:avLst/>
          </a:prstGeom>
        </p:spPr>
      </p:pic>
      <p:pic>
        <p:nvPicPr>
          <p:cNvPr id="6" name="Picture 6"/>
          <p:cNvPicPr>
            <a:picLocks noChangeAspect="1"/>
          </p:cNvPicPr>
          <p:nvPr/>
        </p:nvPicPr>
        <p:blipFill>
          <a:blip r:embed="rId6"/>
          <a:srcRect/>
          <a:stretch>
            <a:fillRect/>
          </a:stretch>
        </p:blipFill>
        <p:spPr>
          <a:xfrm rot="-7875213">
            <a:off x="3193084" y="-2729527"/>
            <a:ext cx="8087486" cy="5459053"/>
          </a:xfrm>
          <a:prstGeom prst="rect">
            <a:avLst/>
          </a:prstGeom>
        </p:spPr>
      </p:pic>
      <p:grpSp>
        <p:nvGrpSpPr>
          <p:cNvPr id="7" name="Group 7"/>
          <p:cNvGrpSpPr/>
          <p:nvPr/>
        </p:nvGrpSpPr>
        <p:grpSpPr>
          <a:xfrm>
            <a:off x="913156" y="2978928"/>
            <a:ext cx="13891450" cy="6213491"/>
            <a:chOff x="-154058" y="-1131003"/>
            <a:chExt cx="18521931" cy="8284653"/>
          </a:xfrm>
        </p:grpSpPr>
        <p:sp>
          <p:nvSpPr>
            <p:cNvPr id="8" name="TextBox 8"/>
            <p:cNvSpPr txBox="1"/>
            <p:nvPr/>
          </p:nvSpPr>
          <p:spPr>
            <a:xfrm>
              <a:off x="-154058" y="-1131003"/>
              <a:ext cx="18521931" cy="7527616"/>
            </a:xfrm>
            <a:prstGeom prst="rect">
              <a:avLst/>
            </a:prstGeom>
          </p:spPr>
          <p:txBody>
            <a:bodyPr wrap="square" lIns="0" tIns="0" rIns="0" bIns="0" rtlCol="0" anchor="t">
              <a:spAutoFit/>
            </a:bodyPr>
            <a:lstStyle/>
            <a:p>
              <a:pPr>
                <a:lnSpc>
                  <a:spcPts val="11321"/>
                </a:lnSpc>
              </a:pPr>
              <a:r>
                <a:rPr lang="en-US" sz="11671" spc="-116" dirty="0">
                  <a:solidFill>
                    <a:srgbClr val="FFFFFF"/>
                  </a:solidFill>
                  <a:latin typeface="Roboto Bold"/>
                </a:rPr>
                <a:t>Franchise Onboarding </a:t>
              </a:r>
            </a:p>
            <a:p>
              <a:pPr>
                <a:lnSpc>
                  <a:spcPts val="11321"/>
                </a:lnSpc>
              </a:pPr>
              <a:r>
                <a:rPr lang="en-US" sz="11671" spc="-116" dirty="0">
                  <a:solidFill>
                    <a:srgbClr val="FFFFFF"/>
                  </a:solidFill>
                  <a:latin typeface="Roboto Bold"/>
                </a:rPr>
                <a:t>Manual </a:t>
              </a:r>
            </a:p>
            <a:p>
              <a:pPr>
                <a:lnSpc>
                  <a:spcPts val="11321"/>
                </a:lnSpc>
              </a:pPr>
              <a:r>
                <a:rPr lang="en-US" sz="6600" spc="-116" dirty="0">
                  <a:solidFill>
                    <a:srgbClr val="FFFFFF"/>
                  </a:solidFill>
                  <a:latin typeface="Roboto Bold"/>
                </a:rPr>
                <a:t>(</a:t>
              </a:r>
              <a:r>
                <a:rPr lang="en-US" sz="6000" spc="-116" dirty="0">
                  <a:solidFill>
                    <a:srgbClr val="FFFFFF"/>
                  </a:solidFill>
                  <a:latin typeface="Roboto Bold"/>
                </a:rPr>
                <a:t>In Summary</a:t>
              </a:r>
              <a:r>
                <a:rPr lang="en-US" sz="6600" spc="-116" dirty="0">
                  <a:solidFill>
                    <a:srgbClr val="FFFFFF"/>
                  </a:solidFill>
                  <a:latin typeface="Roboto Bold"/>
                </a:rPr>
                <a:t>)</a:t>
              </a:r>
              <a:endParaRPr lang="en-US" sz="11671" spc="-116" dirty="0">
                <a:solidFill>
                  <a:srgbClr val="FFFFFF"/>
                </a:solidFill>
                <a:latin typeface="Roboto Bold"/>
              </a:endParaRPr>
            </a:p>
          </p:txBody>
        </p:sp>
        <p:sp>
          <p:nvSpPr>
            <p:cNvPr id="9" name="TextBox 9"/>
            <p:cNvSpPr txBox="1"/>
            <p:nvPr/>
          </p:nvSpPr>
          <p:spPr>
            <a:xfrm>
              <a:off x="0" y="6460104"/>
              <a:ext cx="9433351" cy="693546"/>
            </a:xfrm>
            <a:prstGeom prst="rect">
              <a:avLst/>
            </a:prstGeom>
          </p:spPr>
          <p:txBody>
            <a:bodyPr lIns="0" tIns="0" rIns="0" bIns="0" rtlCol="0" anchor="t">
              <a:spAutoFit/>
            </a:bodyPr>
            <a:lstStyle/>
            <a:p>
              <a:pPr>
                <a:lnSpc>
                  <a:spcPts val="4478"/>
                </a:lnSpc>
              </a:pPr>
              <a:r>
                <a:rPr lang="en-US" sz="2907" spc="145">
                  <a:solidFill>
                    <a:srgbClr val="FDD54F"/>
                  </a:solidFill>
                  <a:latin typeface="Roboto"/>
                </a:rPr>
                <a:t>Find Us On Web - Business  Insights </a:t>
              </a:r>
            </a:p>
          </p:txBody>
        </p:sp>
      </p:grpSp>
      <p:pic>
        <p:nvPicPr>
          <p:cNvPr id="10" name="Picture 10"/>
          <p:cNvPicPr>
            <a:picLocks noChangeAspect="1"/>
          </p:cNvPicPr>
          <p:nvPr/>
        </p:nvPicPr>
        <p:blipFill>
          <a:blip r:embed="rId7"/>
          <a:srcRect/>
          <a:stretch>
            <a:fillRect/>
          </a:stretch>
        </p:blipFill>
        <p:spPr>
          <a:xfrm rot="-1198917">
            <a:off x="6475644" y="1816622"/>
            <a:ext cx="1295092" cy="1295092"/>
          </a:xfrm>
          <a:prstGeom prst="rect">
            <a:avLst/>
          </a:prstGeom>
        </p:spPr>
      </p:pic>
      <p:pic>
        <p:nvPicPr>
          <p:cNvPr id="11" name="Picture 11"/>
          <p:cNvPicPr>
            <a:picLocks noChangeAspect="1"/>
          </p:cNvPicPr>
          <p:nvPr/>
        </p:nvPicPr>
        <p:blipFill>
          <a:blip r:embed="rId8"/>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0000"/>
                </a:solidFill>
                <a:latin typeface="Roboto"/>
              </a:rPr>
              <a:t>Part of  Franchise Mannual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3" name="Picture 3"/>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4" name="Picture 4"/>
          <p:cNvPicPr>
            <a:picLocks noChangeAspect="1"/>
          </p:cNvPicPr>
          <p:nvPr/>
        </p:nvPicPr>
        <p:blipFill>
          <a:blip r:embed="rId4"/>
          <a:srcRect/>
          <a:stretch>
            <a:fillRect/>
          </a:stretch>
        </p:blipFill>
        <p:spPr>
          <a:xfrm>
            <a:off x="10334034" y="7494155"/>
            <a:ext cx="1227744" cy="1227744"/>
          </a:xfrm>
          <a:prstGeom prst="rect">
            <a:avLst/>
          </a:prstGeom>
        </p:spPr>
      </p:pic>
      <p:pic>
        <p:nvPicPr>
          <p:cNvPr id="5" name="Picture 5"/>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6" name="Picture 6"/>
          <p:cNvPicPr>
            <a:picLocks noChangeAspect="1"/>
          </p:cNvPicPr>
          <p:nvPr/>
        </p:nvPicPr>
        <p:blipFill>
          <a:blip r:embed="rId6"/>
          <a:srcRect/>
          <a:stretch>
            <a:fillRect/>
          </a:stretch>
        </p:blipFill>
        <p:spPr>
          <a:xfrm>
            <a:off x="15663696" y="9615793"/>
            <a:ext cx="2624304" cy="572973"/>
          </a:xfrm>
          <a:prstGeom prst="rect">
            <a:avLst/>
          </a:prstGeom>
        </p:spPr>
      </p:pic>
      <p:sp>
        <p:nvSpPr>
          <p:cNvPr id="7" name="TextBox 7"/>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6083" y="726328"/>
            <a:ext cx="6591416" cy="9230154"/>
          </a:xfrm>
          <a:prstGeom prst="rect">
            <a:avLst/>
          </a:prstGeom>
        </p:spPr>
      </p:pic>
      <p:sp>
        <p:nvSpPr>
          <p:cNvPr id="10" name="TextBox 8"/>
          <p:cNvSpPr txBox="1"/>
          <p:nvPr/>
        </p:nvSpPr>
        <p:spPr>
          <a:xfrm>
            <a:off x="641673" y="222957"/>
            <a:ext cx="7677149" cy="8486298"/>
          </a:xfrm>
          <a:prstGeom prst="rect">
            <a:avLst/>
          </a:prstGeom>
        </p:spPr>
        <p:txBody>
          <a:bodyPr wrap="square" lIns="0" tIns="0" rIns="0" bIns="0" rtlCol="0" anchor="t">
            <a:spAutoFit/>
          </a:bodyPr>
          <a:lstStyle/>
          <a:p>
            <a:pPr>
              <a:lnSpc>
                <a:spcPts val="11321"/>
              </a:lnSpc>
            </a:pPr>
            <a:r>
              <a:rPr lang="en-US" sz="4800" spc="-116" dirty="0">
                <a:solidFill>
                  <a:srgbClr val="FFFFFF"/>
                </a:solidFill>
                <a:latin typeface="Roboto Bold"/>
              </a:rPr>
              <a:t>We Act As A Catalyst To Help Our Community Members Solve Their Business Puzzle And Help Them Build A Million Pound Revenue Model In 3 To 5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2" name="Group 2"/>
          <p:cNvGrpSpPr/>
          <p:nvPr/>
        </p:nvGrpSpPr>
        <p:grpSpPr>
          <a:xfrm>
            <a:off x="1682249" y="2237917"/>
            <a:ext cx="10662150" cy="6387061"/>
            <a:chOff x="0" y="0"/>
            <a:chExt cx="10668962" cy="8516080"/>
          </a:xfrm>
        </p:grpSpPr>
        <p:sp>
          <p:nvSpPr>
            <p:cNvPr id="3" name="TextBox 3"/>
            <p:cNvSpPr txBox="1"/>
            <p:nvPr/>
          </p:nvSpPr>
          <p:spPr>
            <a:xfrm>
              <a:off x="0" y="0"/>
              <a:ext cx="10668962" cy="638711"/>
            </a:xfrm>
            <a:prstGeom prst="rect">
              <a:avLst/>
            </a:prstGeom>
          </p:spPr>
          <p:txBody>
            <a:bodyPr lIns="0" tIns="0" rIns="0" bIns="0" rtlCol="0" anchor="t">
              <a:spAutoFit/>
            </a:bodyPr>
            <a:lstStyle/>
            <a:p>
              <a:pPr>
                <a:lnSpc>
                  <a:spcPts val="3600"/>
                </a:lnSpc>
              </a:pPr>
              <a:endParaRPr/>
            </a:p>
          </p:txBody>
        </p:sp>
        <p:sp>
          <p:nvSpPr>
            <p:cNvPr id="4" name="TextBox 4"/>
            <p:cNvSpPr txBox="1"/>
            <p:nvPr/>
          </p:nvSpPr>
          <p:spPr>
            <a:xfrm>
              <a:off x="0" y="1590852"/>
              <a:ext cx="10668962" cy="6925228"/>
            </a:xfrm>
            <a:prstGeom prst="rect">
              <a:avLst/>
            </a:prstGeom>
          </p:spPr>
          <p:txBody>
            <a:bodyPr lIns="0" tIns="0" rIns="0" bIns="0" rtlCol="0" anchor="t">
              <a:spAutoFit/>
            </a:bodyPr>
            <a:lstStyle/>
            <a:p>
              <a:pPr algn="ctr">
                <a:lnSpc>
                  <a:spcPts val="13507"/>
                </a:lnSpc>
              </a:pPr>
              <a:r>
                <a:rPr lang="en-US" sz="13507" spc="-135" dirty="0">
                  <a:solidFill>
                    <a:srgbClr val="FFFFFF"/>
                  </a:solidFill>
                  <a:latin typeface="Roboto Bold"/>
                </a:rPr>
                <a:t>Team Introduction</a:t>
              </a:r>
            </a:p>
          </p:txBody>
        </p:sp>
      </p:grpSp>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sp>
        <p:nvSpPr>
          <p:cNvPr id="3" name="TextBox 3"/>
          <p:cNvSpPr txBox="1"/>
          <p:nvPr/>
        </p:nvSpPr>
        <p:spPr>
          <a:xfrm>
            <a:off x="1682249" y="2237917"/>
            <a:ext cx="10662150" cy="479033"/>
          </a:xfrm>
          <a:prstGeom prst="rect">
            <a:avLst/>
          </a:prstGeom>
        </p:spPr>
        <p:txBody>
          <a:bodyPr lIns="0" tIns="0" rIns="0" bIns="0" rtlCol="0" anchor="t">
            <a:spAutoFit/>
          </a:bodyPr>
          <a:lstStyle/>
          <a:p>
            <a:pPr>
              <a:lnSpc>
                <a:spcPts val="3600"/>
              </a:lnSpc>
            </a:pPr>
            <a:endParaRPr/>
          </a:p>
        </p:txBody>
      </p:sp>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3" name="TextBox 4"/>
          <p:cNvSpPr txBox="1"/>
          <p:nvPr/>
        </p:nvSpPr>
        <p:spPr>
          <a:xfrm>
            <a:off x="1423372" y="1796926"/>
            <a:ext cx="11892578" cy="6924973"/>
          </a:xfrm>
          <a:prstGeom prst="rect">
            <a:avLst/>
          </a:prstGeom>
        </p:spPr>
        <p:txBody>
          <a:bodyPr wrap="square" lIns="0" tIns="0" rIns="0" bIns="0" rtlCol="0" anchor="t">
            <a:spAutoFit/>
          </a:bodyPr>
          <a:lstStyle/>
          <a:p>
            <a:pPr algn="ctr">
              <a:lnSpc>
                <a:spcPts val="13507"/>
              </a:lnSpc>
            </a:pPr>
            <a:r>
              <a:rPr lang="en-US" sz="11300" spc="-135" dirty="0">
                <a:solidFill>
                  <a:srgbClr val="FFFFFF"/>
                </a:solidFill>
                <a:latin typeface="Roboto Bold"/>
              </a:rPr>
              <a:t>Franchise Location Support Roles and Responsibilities</a:t>
            </a:r>
          </a:p>
        </p:txBody>
      </p:sp>
    </p:spTree>
    <p:extLst>
      <p:ext uri="{BB962C8B-B14F-4D97-AF65-F5344CB8AC3E}">
        <p14:creationId xmlns:p14="http://schemas.microsoft.com/office/powerpoint/2010/main" val="233200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sp>
        <p:nvSpPr>
          <p:cNvPr id="3" name="TextBox 3"/>
          <p:cNvSpPr txBox="1"/>
          <p:nvPr/>
        </p:nvSpPr>
        <p:spPr>
          <a:xfrm>
            <a:off x="838200" y="1140505"/>
            <a:ext cx="14091150" cy="479033"/>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marL="0" marR="0" lvl="0" indent="0" algn="r" defTabSz="914400" rtl="0" eaLnBrk="1" fontAlgn="auto" latinLnBrk="0" hangingPunct="1">
              <a:lnSpc>
                <a:spcPts val="2240"/>
              </a:lnSpc>
              <a:spcBef>
                <a:spcPts val="0"/>
              </a:spcBef>
              <a:spcAft>
                <a:spcPts val="0"/>
              </a:spcAft>
              <a:buClrTx/>
              <a:buSzTx/>
              <a:buFontTx/>
              <a:buNone/>
              <a:tabLst/>
              <a:defRPr/>
            </a:pPr>
            <a:r>
              <a:rPr kumimoji="0" lang="en-US" sz="1600" b="0" i="0" u="none" strike="noStrike" kern="1200" cap="none" spc="96" normalizeH="0" baseline="0" noProof="0">
                <a:ln>
                  <a:noFill/>
                </a:ln>
                <a:solidFill>
                  <a:srgbClr val="FFFFFF"/>
                </a:solidFill>
                <a:effectLst/>
                <a:uLnTx/>
                <a:uFillTx/>
                <a:latin typeface="Roboto"/>
                <a:ea typeface="+mn-ea"/>
                <a:cs typeface="+mn-cs"/>
              </a:rPr>
              <a:t>Part of  Franchise Mannual</a:t>
            </a:r>
          </a:p>
        </p:txBody>
      </p:sp>
      <p:grpSp>
        <p:nvGrpSpPr>
          <p:cNvPr id="15" name="Group 14">
            <a:extLst>
              <a:ext uri="{FF2B5EF4-FFF2-40B4-BE49-F238E27FC236}">
                <a16:creationId xmlns:a16="http://schemas.microsoft.com/office/drawing/2014/main" id="{56440913-90EE-43EA-8B20-4A485B16F611}"/>
              </a:ext>
            </a:extLst>
          </p:cNvPr>
          <p:cNvGrpSpPr/>
          <p:nvPr/>
        </p:nvGrpSpPr>
        <p:grpSpPr>
          <a:xfrm>
            <a:off x="499114" y="2174987"/>
            <a:ext cx="17388837" cy="5624481"/>
            <a:chOff x="672951" y="1396073"/>
            <a:chExt cx="17388837" cy="5624481"/>
          </a:xfrm>
        </p:grpSpPr>
        <p:sp>
          <p:nvSpPr>
            <p:cNvPr id="5" name="TextBox 5"/>
            <p:cNvSpPr txBox="1"/>
            <p:nvPr/>
          </p:nvSpPr>
          <p:spPr>
            <a:xfrm>
              <a:off x="838200" y="6366529"/>
              <a:ext cx="14091150" cy="654025"/>
            </a:xfrm>
            <a:prstGeom prst="rect">
              <a:avLst/>
            </a:prstGeom>
          </p:spPr>
          <p:txBody>
            <a:bodyPr lIns="0" tIns="0" rIns="0" bIns="0" rtlCol="0" anchor="t">
              <a:spAutoFit/>
            </a:bodyPr>
            <a:lstStyle/>
            <a:p>
              <a:pPr marL="0" marR="0" lvl="0" indent="0" algn="l" defTabSz="914400" rtl="0" eaLnBrk="1" fontAlgn="auto" latinLnBrk="0" hangingPunct="1">
                <a:lnSpc>
                  <a:spcPts val="5064"/>
                </a:lnSpc>
                <a:spcBef>
                  <a:spcPts val="0"/>
                </a:spcBef>
                <a:spcAft>
                  <a:spcPts val="0"/>
                </a:spcAft>
                <a:buClrTx/>
                <a:buSzTx/>
                <a:buFontTx/>
                <a:buNone/>
                <a:tabLst/>
                <a:defRPr/>
              </a:pPr>
              <a:r>
                <a:rPr kumimoji="0" lang="en-US" sz="3288" b="0" i="0" u="none" strike="noStrike" kern="1200" cap="none" spc="164" normalizeH="0" baseline="0" noProof="0" dirty="0">
                  <a:ln>
                    <a:noFill/>
                  </a:ln>
                  <a:solidFill>
                    <a:srgbClr val="99EDFF"/>
                  </a:solidFill>
                  <a:effectLst/>
                  <a:uLnTx/>
                  <a:uFillTx/>
                  <a:latin typeface="Roboto"/>
                  <a:ea typeface="+mn-ea"/>
                  <a:cs typeface="+mn-cs"/>
                </a:rPr>
                <a:t>From day one of your franchise</a:t>
              </a:r>
            </a:p>
          </p:txBody>
        </p:sp>
        <p:sp>
          <p:nvSpPr>
            <p:cNvPr id="13" name="TextBox 4">
              <a:extLst>
                <a:ext uri="{FF2B5EF4-FFF2-40B4-BE49-F238E27FC236}">
                  <a16:creationId xmlns:a16="http://schemas.microsoft.com/office/drawing/2014/main" id="{BC5F2AB2-CC24-4799-B94D-47A05C1B4981}"/>
                </a:ext>
              </a:extLst>
            </p:cNvPr>
            <p:cNvSpPr txBox="1"/>
            <p:nvPr/>
          </p:nvSpPr>
          <p:spPr>
            <a:xfrm>
              <a:off x="672951" y="1396073"/>
              <a:ext cx="17388837" cy="5193922"/>
            </a:xfrm>
            <a:prstGeom prst="rect">
              <a:avLst/>
            </a:prstGeom>
          </p:spPr>
          <p:txBody>
            <a:bodyPr wrap="square" lIns="0" tIns="0" rIns="0" bIns="0" rtlCol="0" anchor="t">
              <a:spAutoFit/>
            </a:bodyPr>
            <a:lstStyle/>
            <a:p>
              <a:pPr marL="0" marR="0" lvl="0" indent="0" algn="l" defTabSz="914400" rtl="0" eaLnBrk="1" fontAlgn="auto" latinLnBrk="0" hangingPunct="1">
                <a:lnSpc>
                  <a:spcPts val="13507"/>
                </a:lnSpc>
                <a:spcBef>
                  <a:spcPts val="0"/>
                </a:spcBef>
                <a:spcAft>
                  <a:spcPts val="0"/>
                </a:spcAft>
                <a:buClrTx/>
                <a:buSzTx/>
                <a:buFontTx/>
                <a:buNone/>
                <a:tabLst/>
                <a:defRPr/>
              </a:pPr>
              <a:r>
                <a:rPr kumimoji="0" lang="en-US" sz="13507" b="0" i="0" u="none" strike="noStrike" kern="1200" cap="none" spc="-135" normalizeH="0" baseline="0" noProof="0" dirty="0">
                  <a:ln>
                    <a:noFill/>
                  </a:ln>
                  <a:solidFill>
                    <a:srgbClr val="FFFFFF"/>
                  </a:solidFill>
                  <a:effectLst/>
                  <a:uLnTx/>
                  <a:uFillTx/>
                  <a:latin typeface="Roboto Bold"/>
                  <a:ea typeface="+mn-ea"/>
                  <a:cs typeface="+mn-cs"/>
                </a:rPr>
                <a:t>What do you need </a:t>
              </a:r>
            </a:p>
            <a:p>
              <a:pPr marL="0" marR="0" lvl="0" indent="0" algn="l" defTabSz="914400" rtl="0" eaLnBrk="1" fontAlgn="auto" latinLnBrk="0" hangingPunct="1">
                <a:lnSpc>
                  <a:spcPts val="13507"/>
                </a:lnSpc>
                <a:spcBef>
                  <a:spcPts val="0"/>
                </a:spcBef>
                <a:spcAft>
                  <a:spcPts val="0"/>
                </a:spcAft>
                <a:buClrTx/>
                <a:buSzTx/>
                <a:buFontTx/>
                <a:buNone/>
                <a:tabLst/>
                <a:defRPr/>
              </a:pPr>
              <a:r>
                <a:rPr kumimoji="0" lang="en-US" sz="13507" b="0" i="0" u="none" strike="noStrike" kern="1200" cap="none" spc="-135" normalizeH="0" baseline="0" noProof="0" dirty="0">
                  <a:ln>
                    <a:noFill/>
                  </a:ln>
                  <a:solidFill>
                    <a:srgbClr val="FFFFFF"/>
                  </a:solidFill>
                  <a:effectLst/>
                  <a:uLnTx/>
                  <a:uFillTx/>
                  <a:latin typeface="Roboto Bold"/>
                  <a:ea typeface="+mn-ea"/>
                  <a:cs typeface="+mn-cs"/>
                </a:rPr>
                <a:t>to do for </a:t>
              </a:r>
            </a:p>
            <a:p>
              <a:pPr marL="0" marR="0" lvl="0" indent="0" algn="l" defTabSz="914400" rtl="0" eaLnBrk="1" fontAlgn="auto" latinLnBrk="0" hangingPunct="1">
                <a:lnSpc>
                  <a:spcPts val="13507"/>
                </a:lnSpc>
                <a:spcBef>
                  <a:spcPts val="0"/>
                </a:spcBef>
                <a:spcAft>
                  <a:spcPts val="0"/>
                </a:spcAft>
                <a:buClrTx/>
                <a:buSzTx/>
                <a:buFontTx/>
                <a:buNone/>
                <a:tabLst/>
                <a:defRPr/>
              </a:pPr>
              <a:r>
                <a:rPr kumimoji="0" lang="en-US" sz="13507" b="0" i="0" u="none" strike="noStrike" kern="1200" cap="none" spc="-135" normalizeH="0" baseline="0" noProof="0" dirty="0">
                  <a:ln>
                    <a:noFill/>
                  </a:ln>
                  <a:solidFill>
                    <a:srgbClr val="FFFFFF"/>
                  </a:solidFill>
                  <a:effectLst/>
                  <a:uLnTx/>
                  <a:uFillTx/>
                  <a:latin typeface="Roboto Bold"/>
                  <a:ea typeface="+mn-ea"/>
                  <a:cs typeface="+mn-cs"/>
                </a:rPr>
                <a:t>this success </a:t>
              </a:r>
              <a:r>
                <a:rPr lang="en-US" sz="13507" spc="-135" dirty="0">
                  <a:solidFill>
                    <a:srgbClr val="FFFFFF"/>
                  </a:solidFill>
                  <a:latin typeface="Roboto Bold"/>
                </a:rPr>
                <a:t>j</a:t>
              </a:r>
              <a:r>
                <a:rPr kumimoji="0" lang="en-US" sz="13507" b="0" i="0" u="none" strike="noStrike" kern="1200" cap="none" spc="-135" normalizeH="0" baseline="0" noProof="0" dirty="0" err="1">
                  <a:ln>
                    <a:noFill/>
                  </a:ln>
                  <a:solidFill>
                    <a:srgbClr val="FFFFFF"/>
                  </a:solidFill>
                  <a:effectLst/>
                  <a:uLnTx/>
                  <a:uFillTx/>
                  <a:latin typeface="Roboto Bold"/>
                  <a:ea typeface="+mn-ea"/>
                  <a:cs typeface="+mn-cs"/>
                </a:rPr>
                <a:t>ourney</a:t>
              </a:r>
              <a:endParaRPr kumimoji="0" lang="en-US" sz="13507" b="0" i="0" u="none" strike="noStrike" kern="1200" cap="none" spc="-135" normalizeH="0" baseline="0" noProof="0" dirty="0">
                <a:ln>
                  <a:noFill/>
                </a:ln>
                <a:solidFill>
                  <a:srgbClr val="FFFFFF"/>
                </a:solidFill>
                <a:effectLst/>
                <a:uLnTx/>
                <a:uFillTx/>
                <a:latin typeface="Roboto Bold"/>
                <a:ea typeface="+mn-ea"/>
                <a:cs typeface="+mn-cs"/>
              </a:endParaRPr>
            </a:p>
          </p:txBody>
        </p:sp>
      </p:grpSp>
    </p:spTree>
    <p:extLst>
      <p:ext uri="{BB962C8B-B14F-4D97-AF65-F5344CB8AC3E}">
        <p14:creationId xmlns:p14="http://schemas.microsoft.com/office/powerpoint/2010/main" val="2131349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0168292">
            <a:off x="7276308" y="8179420"/>
            <a:ext cx="7216917" cy="4871419"/>
          </a:xfrm>
          <a:prstGeom prst="rect">
            <a:avLst/>
          </a:prstGeom>
        </p:spPr>
      </p:pic>
      <p:pic>
        <p:nvPicPr>
          <p:cNvPr id="2" name="Picture 2"/>
          <p:cNvPicPr>
            <a:picLocks noChangeAspect="1"/>
          </p:cNvPicPr>
          <p:nvPr/>
        </p:nvPicPr>
        <p:blipFill>
          <a:blip r:embed="rId3"/>
          <a:srcRect/>
          <a:stretch>
            <a:fillRect/>
          </a:stretch>
        </p:blipFill>
        <p:spPr>
          <a:xfrm rot="-8110562">
            <a:off x="-991302" y="-452344"/>
            <a:ext cx="8225613" cy="5552289"/>
          </a:xfrm>
          <a:prstGeom prst="rect">
            <a:avLst/>
          </a:prstGeom>
        </p:spPr>
      </p:pic>
      <p:pic>
        <p:nvPicPr>
          <p:cNvPr id="3" name="Picture 3"/>
          <p:cNvPicPr>
            <a:picLocks noChangeAspect="1"/>
          </p:cNvPicPr>
          <p:nvPr/>
        </p:nvPicPr>
        <p:blipFill>
          <a:blip r:embed="rId4"/>
          <a:srcRect/>
          <a:stretch>
            <a:fillRect/>
          </a:stretch>
        </p:blipFill>
        <p:spPr>
          <a:xfrm rot="-1434266">
            <a:off x="2490206" y="4022032"/>
            <a:ext cx="1262596" cy="1262596"/>
          </a:xfrm>
          <a:prstGeom prst="rect">
            <a:avLst/>
          </a:prstGeom>
        </p:spPr>
      </p:pic>
      <p:pic>
        <p:nvPicPr>
          <p:cNvPr id="4" name="Picture 4"/>
          <p:cNvPicPr>
            <a:picLocks noChangeAspect="1"/>
          </p:cNvPicPr>
          <p:nvPr/>
        </p:nvPicPr>
        <p:blipFill>
          <a:blip r:embed="rId5"/>
          <a:srcRect/>
          <a:stretch>
            <a:fillRect/>
          </a:stretch>
        </p:blipFill>
        <p:spPr>
          <a:xfrm>
            <a:off x="5805309" y="6622259"/>
            <a:ext cx="1179294" cy="1179294"/>
          </a:xfrm>
          <a:prstGeom prst="rect">
            <a:avLst/>
          </a:prstGeom>
        </p:spPr>
      </p:pic>
      <p:sp>
        <p:nvSpPr>
          <p:cNvPr id="6" name="TextBox 6"/>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1C2A3E"/>
                </a:solidFill>
                <a:latin typeface="Roboto"/>
              </a:rPr>
              <a:t>Part of  Franchise Mannual</a:t>
            </a:r>
          </a:p>
        </p:txBody>
      </p:sp>
      <p:sp>
        <p:nvSpPr>
          <p:cNvPr id="8" name="TextBox 8"/>
          <p:cNvSpPr txBox="1"/>
          <p:nvPr/>
        </p:nvSpPr>
        <p:spPr>
          <a:xfrm>
            <a:off x="6019800" y="1004542"/>
            <a:ext cx="12420600" cy="795089"/>
          </a:xfrm>
          <a:prstGeom prst="rect">
            <a:avLst/>
          </a:prstGeom>
        </p:spPr>
        <p:txBody>
          <a:bodyPr wrap="square" lIns="0" tIns="0" rIns="0" bIns="0" rtlCol="0" anchor="t">
            <a:spAutoFit/>
          </a:bodyPr>
          <a:lstStyle/>
          <a:p>
            <a:pPr>
              <a:lnSpc>
                <a:spcPts val="6160"/>
              </a:lnSpc>
            </a:pPr>
            <a:r>
              <a:rPr lang="en-US" sz="5600" spc="392" dirty="0">
                <a:solidFill>
                  <a:srgbClr val="1C2A3E"/>
                </a:solidFill>
                <a:latin typeface="Roboto Bold"/>
              </a:rPr>
              <a:t>7 STEP FORMULA FOR SUCCESS</a:t>
            </a:r>
          </a:p>
        </p:txBody>
      </p:sp>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graphicFrame>
        <p:nvGraphicFramePr>
          <p:cNvPr id="12" name="Diagram 11">
            <a:extLst>
              <a:ext uri="{FF2B5EF4-FFF2-40B4-BE49-F238E27FC236}">
                <a16:creationId xmlns:a16="http://schemas.microsoft.com/office/drawing/2014/main" id="{8C863EB5-9A39-4183-80C6-AB5E84DD4572}"/>
              </a:ext>
            </a:extLst>
          </p:cNvPr>
          <p:cNvGraphicFramePr/>
          <p:nvPr>
            <p:extLst>
              <p:ext uri="{D42A27DB-BD31-4B8C-83A1-F6EECF244321}">
                <p14:modId xmlns:p14="http://schemas.microsoft.com/office/powerpoint/2010/main" val="947232536"/>
              </p:ext>
            </p:extLst>
          </p:nvPr>
        </p:nvGraphicFramePr>
        <p:xfrm>
          <a:off x="5829372" y="1745836"/>
          <a:ext cx="12192000"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832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914920" cy="1703982"/>
            <a:chOff x="0" y="0"/>
            <a:chExt cx="19886559" cy="2271976"/>
          </a:xfrm>
        </p:grpSpPr>
        <p:sp>
          <p:nvSpPr>
            <p:cNvPr id="3" name="TextBox 3"/>
            <p:cNvSpPr txBox="1"/>
            <p:nvPr/>
          </p:nvSpPr>
          <p:spPr>
            <a:xfrm>
              <a:off x="0" y="47625"/>
              <a:ext cx="19886559" cy="1246082"/>
            </a:xfrm>
            <a:prstGeom prst="rect">
              <a:avLst/>
            </a:prstGeom>
          </p:spPr>
          <p:txBody>
            <a:bodyPr lIns="0" tIns="0" rIns="0" bIns="0" rtlCol="0" anchor="t">
              <a:spAutoFit/>
            </a:bodyPr>
            <a:lstStyle/>
            <a:p>
              <a:pPr>
                <a:lnSpc>
                  <a:spcPts val="7040"/>
                </a:lnSpc>
              </a:pPr>
              <a:r>
                <a:rPr lang="en-US" sz="6400" spc="448" dirty="0">
                  <a:solidFill>
                    <a:srgbClr val="FFFFFF"/>
                  </a:solidFill>
                  <a:latin typeface="Roboto Bold"/>
                </a:rPr>
                <a:t>FRANCHISE SUCCESS STRATEGY</a:t>
              </a:r>
            </a:p>
          </p:txBody>
        </p:sp>
        <p:sp>
          <p:nvSpPr>
            <p:cNvPr id="4" name="TextBox 4"/>
            <p:cNvSpPr txBox="1"/>
            <p:nvPr/>
          </p:nvSpPr>
          <p:spPr>
            <a:xfrm>
              <a:off x="0" y="1579687"/>
              <a:ext cx="14998819" cy="692290"/>
            </a:xfrm>
            <a:prstGeom prst="rect">
              <a:avLst/>
            </a:prstGeom>
          </p:spPr>
          <p:txBody>
            <a:bodyPr lIns="0" tIns="0" rIns="0" bIns="0" rtlCol="0" anchor="t">
              <a:spAutoFit/>
            </a:bodyPr>
            <a:lstStyle/>
            <a:p>
              <a:pPr marL="0" lvl="0" indent="0">
                <a:lnSpc>
                  <a:spcPts val="3927"/>
                </a:lnSpc>
                <a:spcBef>
                  <a:spcPct val="0"/>
                </a:spcBef>
              </a:pPr>
              <a:r>
                <a:rPr lang="en-US" sz="3570" u="none" spc="107" dirty="0">
                  <a:solidFill>
                    <a:srgbClr val="FDD54F"/>
                  </a:solidFill>
                  <a:latin typeface="Roboto Bold"/>
                </a:rPr>
                <a:t>Formula for Success (Minimum Commitment)</a:t>
              </a:r>
            </a:p>
          </p:txBody>
        </p:sp>
      </p:grpSp>
      <p:sp>
        <p:nvSpPr>
          <p:cNvPr id="5" name="TextBox 5"/>
          <p:cNvSpPr txBox="1"/>
          <p:nvPr/>
        </p:nvSpPr>
        <p:spPr>
          <a:xfrm>
            <a:off x="715617" y="6332739"/>
            <a:ext cx="6929548" cy="318089"/>
          </a:xfrm>
          <a:prstGeom prst="rect">
            <a:avLst/>
          </a:prstGeom>
        </p:spPr>
        <p:txBody>
          <a:bodyPr lIns="0" tIns="0" rIns="0" bIns="0" rtlCol="0" anchor="t">
            <a:spAutoFit/>
          </a:bodyPr>
          <a:lstStyle/>
          <a:p>
            <a:pPr marL="0" lvl="0" indent="0" algn="l">
              <a:lnSpc>
                <a:spcPts val="2403"/>
              </a:lnSpc>
              <a:spcBef>
                <a:spcPct val="0"/>
              </a:spcBef>
              <a:buFont typeface="Arial"/>
              <a:buChar char="•"/>
            </a:pPr>
            <a:r>
              <a:rPr lang="en-US" sz="2185" u="none" spc="109" dirty="0">
                <a:solidFill>
                  <a:srgbClr val="FFFFFF"/>
                </a:solidFill>
                <a:latin typeface="Roboto"/>
              </a:rPr>
              <a:t>Plan your goals | Learn and follow the processes</a:t>
            </a:r>
          </a:p>
        </p:txBody>
      </p:sp>
      <p:sp>
        <p:nvSpPr>
          <p:cNvPr id="6" name="TextBox 6"/>
          <p:cNvSpPr txBox="1"/>
          <p:nvPr/>
        </p:nvSpPr>
        <p:spPr>
          <a:xfrm>
            <a:off x="695120" y="7075689"/>
            <a:ext cx="6199022" cy="318089"/>
          </a:xfrm>
          <a:prstGeom prst="rect">
            <a:avLst/>
          </a:prstGeom>
        </p:spPr>
        <p:txBody>
          <a:bodyPr lIns="0" tIns="0" rIns="0" bIns="0" rtlCol="0" anchor="t">
            <a:spAutoFit/>
          </a:bodyPr>
          <a:lstStyle/>
          <a:p>
            <a:pPr marL="0" lvl="0" indent="0" algn="l">
              <a:lnSpc>
                <a:spcPts val="2403"/>
              </a:lnSpc>
              <a:spcBef>
                <a:spcPct val="0"/>
              </a:spcBef>
              <a:buFont typeface="Arial"/>
              <a:buChar char="•"/>
            </a:pPr>
            <a:r>
              <a:rPr lang="en-US" sz="2185" u="none" spc="109">
                <a:solidFill>
                  <a:srgbClr val="FFFFFF"/>
                </a:solidFill>
                <a:latin typeface="Roboto"/>
              </a:rPr>
              <a:t>Manage Networking Events &amp; Trade shows</a:t>
            </a:r>
          </a:p>
        </p:txBody>
      </p:sp>
      <p:sp>
        <p:nvSpPr>
          <p:cNvPr id="7" name="TextBox 7"/>
          <p:cNvSpPr txBox="1"/>
          <p:nvPr/>
        </p:nvSpPr>
        <p:spPr>
          <a:xfrm>
            <a:off x="695120" y="7818639"/>
            <a:ext cx="6228840" cy="318089"/>
          </a:xfrm>
          <a:prstGeom prst="rect">
            <a:avLst/>
          </a:prstGeom>
        </p:spPr>
        <p:txBody>
          <a:bodyPr lIns="0" tIns="0" rIns="0" bIns="0" rtlCol="0" anchor="t">
            <a:spAutoFit/>
          </a:bodyPr>
          <a:lstStyle/>
          <a:p>
            <a:pPr marL="0" lvl="0" indent="0" algn="l">
              <a:lnSpc>
                <a:spcPts val="2403"/>
              </a:lnSpc>
              <a:spcBef>
                <a:spcPct val="0"/>
              </a:spcBef>
              <a:buFont typeface="Arial"/>
              <a:buChar char="•"/>
            </a:pPr>
            <a:r>
              <a:rPr lang="en-US" sz="2185" u="none" spc="109" dirty="0">
                <a:solidFill>
                  <a:srgbClr val="FFFFFF"/>
                </a:solidFill>
                <a:latin typeface="Roboto"/>
              </a:rPr>
              <a:t>Manage the Print promotional materials</a:t>
            </a:r>
          </a:p>
        </p:txBody>
      </p:sp>
      <p:sp>
        <p:nvSpPr>
          <p:cNvPr id="8" name="TextBox 8"/>
          <p:cNvSpPr txBox="1"/>
          <p:nvPr/>
        </p:nvSpPr>
        <p:spPr>
          <a:xfrm>
            <a:off x="695120" y="8561589"/>
            <a:ext cx="6616466" cy="318089"/>
          </a:xfrm>
          <a:prstGeom prst="rect">
            <a:avLst/>
          </a:prstGeom>
        </p:spPr>
        <p:txBody>
          <a:bodyPr lIns="0" tIns="0" rIns="0" bIns="0" rtlCol="0" anchor="t">
            <a:spAutoFit/>
          </a:bodyPr>
          <a:lstStyle/>
          <a:p>
            <a:pPr marL="0" lvl="0" indent="0" algn="l">
              <a:lnSpc>
                <a:spcPts val="2403"/>
              </a:lnSpc>
              <a:spcBef>
                <a:spcPct val="0"/>
              </a:spcBef>
              <a:buFont typeface="Arial"/>
              <a:buChar char="•"/>
            </a:pPr>
            <a:r>
              <a:rPr lang="en-US" sz="2185" u="none" spc="109" dirty="0">
                <a:solidFill>
                  <a:srgbClr val="FFFFFF"/>
                </a:solidFill>
                <a:latin typeface="Roboto"/>
              </a:rPr>
              <a:t>Manage Profile Reviews and Recommendations</a:t>
            </a:r>
          </a:p>
        </p:txBody>
      </p:sp>
      <p:sp>
        <p:nvSpPr>
          <p:cNvPr id="9" name="TextBox 9"/>
          <p:cNvSpPr txBox="1"/>
          <p:nvPr/>
        </p:nvSpPr>
        <p:spPr>
          <a:xfrm>
            <a:off x="7238027" y="4174027"/>
            <a:ext cx="2449615" cy="417155"/>
          </a:xfrm>
          <a:prstGeom prst="rect">
            <a:avLst/>
          </a:prstGeom>
        </p:spPr>
        <p:txBody>
          <a:bodyPr lIns="0" tIns="0" rIns="0" bIns="0" rtlCol="0" anchor="t">
            <a:spAutoFit/>
          </a:bodyPr>
          <a:lstStyle/>
          <a:p>
            <a:pPr marL="0" lvl="0" indent="0" algn="ctr">
              <a:lnSpc>
                <a:spcPts val="3080"/>
              </a:lnSpc>
              <a:spcBef>
                <a:spcPct val="0"/>
              </a:spcBef>
              <a:buFont typeface="Arial"/>
              <a:buChar char="•"/>
            </a:pPr>
            <a:r>
              <a:rPr lang="en-US" sz="2800" u="none" spc="140" dirty="0">
                <a:solidFill>
                  <a:srgbClr val="FDD54F"/>
                </a:solidFill>
                <a:latin typeface="Roboto Bold"/>
              </a:rPr>
              <a:t>Quarter 1</a:t>
            </a:r>
          </a:p>
        </p:txBody>
      </p:sp>
      <p:sp>
        <p:nvSpPr>
          <p:cNvPr id="10" name="TextBox 10"/>
          <p:cNvSpPr txBox="1"/>
          <p:nvPr/>
        </p:nvSpPr>
        <p:spPr>
          <a:xfrm>
            <a:off x="9762024" y="4174027"/>
            <a:ext cx="2640060" cy="417155"/>
          </a:xfrm>
          <a:prstGeom prst="rect">
            <a:avLst/>
          </a:prstGeom>
        </p:spPr>
        <p:txBody>
          <a:bodyPr lIns="0" tIns="0" rIns="0" bIns="0" rtlCol="0" anchor="t">
            <a:spAutoFit/>
          </a:bodyPr>
          <a:lstStyle/>
          <a:p>
            <a:pPr marL="0" lvl="0" indent="0" algn="ctr">
              <a:lnSpc>
                <a:spcPts val="3080"/>
              </a:lnSpc>
              <a:spcBef>
                <a:spcPct val="0"/>
              </a:spcBef>
              <a:buFont typeface="Arial"/>
              <a:buChar char="•"/>
            </a:pPr>
            <a:r>
              <a:rPr lang="en-US" sz="2800" u="none" spc="140" dirty="0">
                <a:solidFill>
                  <a:srgbClr val="FDD54F"/>
                </a:solidFill>
                <a:latin typeface="Roboto Bold"/>
              </a:rPr>
              <a:t>Quarter 2</a:t>
            </a:r>
          </a:p>
        </p:txBody>
      </p:sp>
      <p:sp>
        <p:nvSpPr>
          <p:cNvPr id="11" name="TextBox 11"/>
          <p:cNvSpPr txBox="1"/>
          <p:nvPr/>
        </p:nvSpPr>
        <p:spPr>
          <a:xfrm>
            <a:off x="12412753" y="4176531"/>
            <a:ext cx="2640060" cy="417155"/>
          </a:xfrm>
          <a:prstGeom prst="rect">
            <a:avLst/>
          </a:prstGeom>
        </p:spPr>
        <p:txBody>
          <a:bodyPr lIns="0" tIns="0" rIns="0" bIns="0" rtlCol="0" anchor="t">
            <a:spAutoFit/>
          </a:bodyPr>
          <a:lstStyle/>
          <a:p>
            <a:pPr marL="0" lvl="0" indent="0" algn="ctr">
              <a:lnSpc>
                <a:spcPts val="3080"/>
              </a:lnSpc>
              <a:spcBef>
                <a:spcPct val="0"/>
              </a:spcBef>
              <a:buFont typeface="Arial"/>
              <a:buChar char="•"/>
            </a:pPr>
            <a:r>
              <a:rPr lang="en-US" sz="2800" u="none" spc="140" dirty="0">
                <a:solidFill>
                  <a:srgbClr val="FDD54F"/>
                </a:solidFill>
                <a:latin typeface="Roboto Bold"/>
              </a:rPr>
              <a:t>Quarter 3</a:t>
            </a:r>
          </a:p>
        </p:txBody>
      </p:sp>
      <p:sp>
        <p:nvSpPr>
          <p:cNvPr id="12" name="TextBox 12"/>
          <p:cNvSpPr txBox="1"/>
          <p:nvPr/>
        </p:nvSpPr>
        <p:spPr>
          <a:xfrm>
            <a:off x="1028700" y="4174027"/>
            <a:ext cx="4857240" cy="397599"/>
          </a:xfrm>
          <a:prstGeom prst="rect">
            <a:avLst/>
          </a:prstGeom>
        </p:spPr>
        <p:txBody>
          <a:bodyPr lIns="0" tIns="0" rIns="0" bIns="0" rtlCol="0" anchor="t">
            <a:spAutoFit/>
          </a:bodyPr>
          <a:lstStyle/>
          <a:p>
            <a:pPr marL="0" lvl="0" indent="0" algn="ctr">
              <a:lnSpc>
                <a:spcPts val="3080"/>
              </a:lnSpc>
              <a:spcBef>
                <a:spcPct val="0"/>
              </a:spcBef>
              <a:buFont typeface="Arial"/>
              <a:buChar char="•"/>
            </a:pPr>
            <a:r>
              <a:rPr lang="en-US" sz="2800" u="none" spc="140" dirty="0">
                <a:solidFill>
                  <a:srgbClr val="FDD54F"/>
                </a:solidFill>
                <a:latin typeface="Roboto Bold"/>
              </a:rPr>
              <a:t>Task</a:t>
            </a:r>
          </a:p>
        </p:txBody>
      </p:sp>
      <p:grpSp>
        <p:nvGrpSpPr>
          <p:cNvPr id="13" name="Group 13"/>
          <p:cNvGrpSpPr/>
          <p:nvPr/>
        </p:nvGrpSpPr>
        <p:grpSpPr>
          <a:xfrm>
            <a:off x="7726283" y="6304237"/>
            <a:ext cx="9633647" cy="359049"/>
            <a:chOff x="0" y="0"/>
            <a:chExt cx="15333939" cy="571500"/>
          </a:xfrm>
        </p:grpSpPr>
        <p:sp>
          <p:nvSpPr>
            <p:cNvPr id="14" name="Freeform 14"/>
            <p:cNvSpPr/>
            <p:nvPr/>
          </p:nvSpPr>
          <p:spPr>
            <a:xfrm>
              <a:off x="0" y="255270"/>
              <a:ext cx="15333940" cy="69850"/>
            </a:xfrm>
            <a:custGeom>
              <a:avLst/>
              <a:gdLst/>
              <a:ahLst/>
              <a:cxnLst/>
              <a:rect l="l" t="t" r="r" b="b"/>
              <a:pathLst>
                <a:path w="15333940" h="69850">
                  <a:moveTo>
                    <a:pt x="15043110" y="0"/>
                  </a:moveTo>
                  <a:lnTo>
                    <a:pt x="0" y="0"/>
                  </a:lnTo>
                  <a:lnTo>
                    <a:pt x="0" y="69850"/>
                  </a:lnTo>
                  <a:lnTo>
                    <a:pt x="15333940" y="69850"/>
                  </a:lnTo>
                  <a:lnTo>
                    <a:pt x="15333940" y="0"/>
                  </a:lnTo>
                  <a:close/>
                </a:path>
              </a:pathLst>
            </a:custGeom>
            <a:solidFill>
              <a:srgbClr val="FFFFFF"/>
            </a:solidFill>
          </p:spPr>
        </p:sp>
      </p:grpSp>
      <p:grpSp>
        <p:nvGrpSpPr>
          <p:cNvPr id="15" name="Group 15"/>
          <p:cNvGrpSpPr/>
          <p:nvPr/>
        </p:nvGrpSpPr>
        <p:grpSpPr>
          <a:xfrm>
            <a:off x="7750512" y="7047187"/>
            <a:ext cx="9633647" cy="359049"/>
            <a:chOff x="0" y="0"/>
            <a:chExt cx="15333939" cy="571500"/>
          </a:xfrm>
        </p:grpSpPr>
        <p:sp>
          <p:nvSpPr>
            <p:cNvPr id="16" name="Freeform 16"/>
            <p:cNvSpPr/>
            <p:nvPr/>
          </p:nvSpPr>
          <p:spPr>
            <a:xfrm>
              <a:off x="0" y="255270"/>
              <a:ext cx="15333940" cy="69850"/>
            </a:xfrm>
            <a:custGeom>
              <a:avLst/>
              <a:gdLst/>
              <a:ahLst/>
              <a:cxnLst/>
              <a:rect l="l" t="t" r="r" b="b"/>
              <a:pathLst>
                <a:path w="15333940" h="69850">
                  <a:moveTo>
                    <a:pt x="15043110" y="0"/>
                  </a:moveTo>
                  <a:lnTo>
                    <a:pt x="0" y="0"/>
                  </a:lnTo>
                  <a:lnTo>
                    <a:pt x="0" y="69850"/>
                  </a:lnTo>
                  <a:lnTo>
                    <a:pt x="15333940" y="69850"/>
                  </a:lnTo>
                  <a:lnTo>
                    <a:pt x="15333940" y="0"/>
                  </a:lnTo>
                  <a:close/>
                </a:path>
              </a:pathLst>
            </a:custGeom>
            <a:solidFill>
              <a:srgbClr val="FFFFFF"/>
            </a:solidFill>
          </p:spPr>
        </p:sp>
      </p:grpSp>
      <p:grpSp>
        <p:nvGrpSpPr>
          <p:cNvPr id="17" name="Group 17"/>
          <p:cNvGrpSpPr/>
          <p:nvPr/>
        </p:nvGrpSpPr>
        <p:grpSpPr>
          <a:xfrm>
            <a:off x="8438419" y="6323287"/>
            <a:ext cx="2784657" cy="326833"/>
            <a:chOff x="0" y="0"/>
            <a:chExt cx="7758346" cy="910590"/>
          </a:xfrm>
        </p:grpSpPr>
        <p:sp>
          <p:nvSpPr>
            <p:cNvPr id="18" name="Freeform 18"/>
            <p:cNvSpPr/>
            <p:nvPr/>
          </p:nvSpPr>
          <p:spPr>
            <a:xfrm>
              <a:off x="0" y="0"/>
              <a:ext cx="7758346" cy="911860"/>
            </a:xfrm>
            <a:custGeom>
              <a:avLst/>
              <a:gdLst/>
              <a:ahLst/>
              <a:cxnLst/>
              <a:rect l="l" t="t" r="r" b="b"/>
              <a:pathLst>
                <a:path w="7758346" h="911860">
                  <a:moveTo>
                    <a:pt x="7302416" y="0"/>
                  </a:moveTo>
                  <a:lnTo>
                    <a:pt x="6773463" y="0"/>
                  </a:lnTo>
                  <a:lnTo>
                    <a:pt x="6773463" y="1270"/>
                  </a:lnTo>
                  <a:lnTo>
                    <a:pt x="911860" y="1270"/>
                  </a:lnTo>
                  <a:lnTo>
                    <a:pt x="911860" y="0"/>
                  </a:lnTo>
                  <a:lnTo>
                    <a:pt x="455930" y="0"/>
                  </a:lnTo>
                  <a:cubicBezTo>
                    <a:pt x="204470" y="0"/>
                    <a:pt x="0" y="204470"/>
                    <a:pt x="0" y="455930"/>
                  </a:cubicBezTo>
                  <a:cubicBezTo>
                    <a:pt x="0" y="707390"/>
                    <a:pt x="204470" y="911860"/>
                    <a:pt x="455930" y="911860"/>
                  </a:cubicBezTo>
                  <a:lnTo>
                    <a:pt x="7302416" y="911860"/>
                  </a:lnTo>
                  <a:cubicBezTo>
                    <a:pt x="7553877" y="911860"/>
                    <a:pt x="7758347" y="708660"/>
                    <a:pt x="7758347" y="457200"/>
                  </a:cubicBezTo>
                  <a:cubicBezTo>
                    <a:pt x="7758347" y="205740"/>
                    <a:pt x="7553877" y="0"/>
                    <a:pt x="7302416" y="0"/>
                  </a:cubicBezTo>
                  <a:close/>
                </a:path>
              </a:pathLst>
            </a:custGeom>
            <a:solidFill>
              <a:srgbClr val="FDD54F"/>
            </a:solidFill>
          </p:spPr>
        </p:sp>
        <p:sp>
          <p:nvSpPr>
            <p:cNvPr id="19" name="Freeform 19"/>
            <p:cNvSpPr/>
            <p:nvPr/>
          </p:nvSpPr>
          <p:spPr>
            <a:xfrm>
              <a:off x="341630" y="227330"/>
              <a:ext cx="1808480" cy="228600"/>
            </a:xfrm>
            <a:custGeom>
              <a:avLst/>
              <a:gdLst/>
              <a:ahLst/>
              <a:cxnLst/>
              <a:rect l="l" t="t" r="r" b="b"/>
              <a:pathLst>
                <a:path w="1808480" h="22860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FDD54F"/>
            </a:solidFill>
          </p:spPr>
        </p:sp>
      </p:grpSp>
      <p:grpSp>
        <p:nvGrpSpPr>
          <p:cNvPr id="20" name="Group 20"/>
          <p:cNvGrpSpPr/>
          <p:nvPr/>
        </p:nvGrpSpPr>
        <p:grpSpPr>
          <a:xfrm>
            <a:off x="9706363" y="7066164"/>
            <a:ext cx="4156774" cy="326833"/>
            <a:chOff x="0" y="0"/>
            <a:chExt cx="11581207" cy="910590"/>
          </a:xfrm>
        </p:grpSpPr>
        <p:sp>
          <p:nvSpPr>
            <p:cNvPr id="21" name="Freeform 21"/>
            <p:cNvSpPr/>
            <p:nvPr/>
          </p:nvSpPr>
          <p:spPr>
            <a:xfrm>
              <a:off x="0" y="0"/>
              <a:ext cx="11581208" cy="911860"/>
            </a:xfrm>
            <a:custGeom>
              <a:avLst/>
              <a:gdLst/>
              <a:ahLst/>
              <a:cxnLst/>
              <a:rect l="l" t="t" r="r" b="b"/>
              <a:pathLst>
                <a:path w="11581208" h="911860">
                  <a:moveTo>
                    <a:pt x="11125278" y="0"/>
                  </a:moveTo>
                  <a:lnTo>
                    <a:pt x="10398106" y="0"/>
                  </a:lnTo>
                  <a:lnTo>
                    <a:pt x="10398106" y="1270"/>
                  </a:lnTo>
                  <a:lnTo>
                    <a:pt x="911860" y="1270"/>
                  </a:lnTo>
                  <a:lnTo>
                    <a:pt x="911860" y="0"/>
                  </a:lnTo>
                  <a:lnTo>
                    <a:pt x="455930" y="0"/>
                  </a:lnTo>
                  <a:cubicBezTo>
                    <a:pt x="204470" y="0"/>
                    <a:pt x="0" y="204470"/>
                    <a:pt x="0" y="455930"/>
                  </a:cubicBezTo>
                  <a:cubicBezTo>
                    <a:pt x="0" y="707390"/>
                    <a:pt x="204470" y="911860"/>
                    <a:pt x="455930" y="911860"/>
                  </a:cubicBezTo>
                  <a:lnTo>
                    <a:pt x="11125278" y="911860"/>
                  </a:lnTo>
                  <a:cubicBezTo>
                    <a:pt x="11376737" y="911860"/>
                    <a:pt x="11581208" y="708660"/>
                    <a:pt x="11581208" y="457200"/>
                  </a:cubicBezTo>
                  <a:cubicBezTo>
                    <a:pt x="11581208" y="205740"/>
                    <a:pt x="11376737" y="0"/>
                    <a:pt x="11125278" y="0"/>
                  </a:cubicBezTo>
                  <a:close/>
                </a:path>
              </a:pathLst>
            </a:custGeom>
            <a:solidFill>
              <a:srgbClr val="FDD54F"/>
            </a:solidFill>
          </p:spPr>
        </p:sp>
        <p:sp>
          <p:nvSpPr>
            <p:cNvPr id="22" name="Freeform 22"/>
            <p:cNvSpPr/>
            <p:nvPr/>
          </p:nvSpPr>
          <p:spPr>
            <a:xfrm>
              <a:off x="341630" y="227330"/>
              <a:ext cx="1808480" cy="228600"/>
            </a:xfrm>
            <a:custGeom>
              <a:avLst/>
              <a:gdLst/>
              <a:ahLst/>
              <a:cxnLst/>
              <a:rect l="l" t="t" r="r" b="b"/>
              <a:pathLst>
                <a:path w="1808480" h="22860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FDD54F"/>
            </a:solidFill>
          </p:spPr>
        </p:sp>
      </p:grpSp>
      <p:grpSp>
        <p:nvGrpSpPr>
          <p:cNvPr id="23" name="Group 23"/>
          <p:cNvGrpSpPr/>
          <p:nvPr/>
        </p:nvGrpSpPr>
        <p:grpSpPr>
          <a:xfrm>
            <a:off x="7774740" y="7771160"/>
            <a:ext cx="9633647" cy="359049"/>
            <a:chOff x="0" y="0"/>
            <a:chExt cx="15333939" cy="571500"/>
          </a:xfrm>
        </p:grpSpPr>
        <p:sp>
          <p:nvSpPr>
            <p:cNvPr id="24" name="Freeform 24"/>
            <p:cNvSpPr/>
            <p:nvPr/>
          </p:nvSpPr>
          <p:spPr>
            <a:xfrm>
              <a:off x="0" y="255270"/>
              <a:ext cx="15333940" cy="69850"/>
            </a:xfrm>
            <a:custGeom>
              <a:avLst/>
              <a:gdLst/>
              <a:ahLst/>
              <a:cxnLst/>
              <a:rect l="l" t="t" r="r" b="b"/>
              <a:pathLst>
                <a:path w="15333940" h="69850">
                  <a:moveTo>
                    <a:pt x="15043110" y="0"/>
                  </a:moveTo>
                  <a:lnTo>
                    <a:pt x="0" y="0"/>
                  </a:lnTo>
                  <a:lnTo>
                    <a:pt x="0" y="69850"/>
                  </a:lnTo>
                  <a:lnTo>
                    <a:pt x="15333940" y="69850"/>
                  </a:lnTo>
                  <a:lnTo>
                    <a:pt x="15333940" y="0"/>
                  </a:lnTo>
                  <a:close/>
                </a:path>
              </a:pathLst>
            </a:custGeom>
            <a:solidFill>
              <a:srgbClr val="FFFFFF"/>
            </a:solidFill>
          </p:spPr>
        </p:sp>
      </p:grpSp>
      <p:grpSp>
        <p:nvGrpSpPr>
          <p:cNvPr id="25" name="Group 25"/>
          <p:cNvGrpSpPr/>
          <p:nvPr/>
        </p:nvGrpSpPr>
        <p:grpSpPr>
          <a:xfrm>
            <a:off x="7798969" y="8514110"/>
            <a:ext cx="9633647" cy="359049"/>
            <a:chOff x="0" y="0"/>
            <a:chExt cx="15333939" cy="571500"/>
          </a:xfrm>
        </p:grpSpPr>
        <p:sp>
          <p:nvSpPr>
            <p:cNvPr id="26" name="Freeform 26"/>
            <p:cNvSpPr/>
            <p:nvPr/>
          </p:nvSpPr>
          <p:spPr>
            <a:xfrm>
              <a:off x="0" y="255270"/>
              <a:ext cx="15333940" cy="69850"/>
            </a:xfrm>
            <a:custGeom>
              <a:avLst/>
              <a:gdLst/>
              <a:ahLst/>
              <a:cxnLst/>
              <a:rect l="l" t="t" r="r" b="b"/>
              <a:pathLst>
                <a:path w="15333940" h="69850">
                  <a:moveTo>
                    <a:pt x="15043110" y="0"/>
                  </a:moveTo>
                  <a:lnTo>
                    <a:pt x="0" y="0"/>
                  </a:lnTo>
                  <a:lnTo>
                    <a:pt x="0" y="69850"/>
                  </a:lnTo>
                  <a:lnTo>
                    <a:pt x="15333940" y="69850"/>
                  </a:lnTo>
                  <a:lnTo>
                    <a:pt x="15333940" y="0"/>
                  </a:lnTo>
                  <a:close/>
                </a:path>
              </a:pathLst>
            </a:custGeom>
            <a:solidFill>
              <a:srgbClr val="FFFFFF"/>
            </a:solidFill>
          </p:spPr>
        </p:sp>
      </p:grpSp>
      <p:grpSp>
        <p:nvGrpSpPr>
          <p:cNvPr id="27" name="Group 27"/>
          <p:cNvGrpSpPr/>
          <p:nvPr/>
        </p:nvGrpSpPr>
        <p:grpSpPr>
          <a:xfrm>
            <a:off x="12543106" y="7787268"/>
            <a:ext cx="1989475" cy="326833"/>
            <a:chOff x="0" y="0"/>
            <a:chExt cx="5542885" cy="910590"/>
          </a:xfrm>
        </p:grpSpPr>
        <p:sp>
          <p:nvSpPr>
            <p:cNvPr id="28" name="Freeform 28"/>
            <p:cNvSpPr/>
            <p:nvPr/>
          </p:nvSpPr>
          <p:spPr>
            <a:xfrm>
              <a:off x="0" y="0"/>
              <a:ext cx="5542885" cy="911860"/>
            </a:xfrm>
            <a:custGeom>
              <a:avLst/>
              <a:gdLst/>
              <a:ahLst/>
              <a:cxnLst/>
              <a:rect l="l" t="t" r="r" b="b"/>
              <a:pathLst>
                <a:path w="5542885" h="911860">
                  <a:moveTo>
                    <a:pt x="5086955" y="0"/>
                  </a:moveTo>
                  <a:lnTo>
                    <a:pt x="4672874" y="0"/>
                  </a:lnTo>
                  <a:lnTo>
                    <a:pt x="4672874" y="1270"/>
                  </a:lnTo>
                  <a:lnTo>
                    <a:pt x="911860" y="1270"/>
                  </a:lnTo>
                  <a:lnTo>
                    <a:pt x="911860" y="0"/>
                  </a:lnTo>
                  <a:lnTo>
                    <a:pt x="455930" y="0"/>
                  </a:lnTo>
                  <a:cubicBezTo>
                    <a:pt x="204470" y="0"/>
                    <a:pt x="0" y="204470"/>
                    <a:pt x="0" y="455930"/>
                  </a:cubicBezTo>
                  <a:cubicBezTo>
                    <a:pt x="0" y="707390"/>
                    <a:pt x="204470" y="911860"/>
                    <a:pt x="455930" y="911860"/>
                  </a:cubicBezTo>
                  <a:lnTo>
                    <a:pt x="5086955" y="911860"/>
                  </a:lnTo>
                  <a:cubicBezTo>
                    <a:pt x="5338415" y="911860"/>
                    <a:pt x="5542885" y="708660"/>
                    <a:pt x="5542885" y="457200"/>
                  </a:cubicBezTo>
                  <a:cubicBezTo>
                    <a:pt x="5542885" y="205740"/>
                    <a:pt x="5338415" y="0"/>
                    <a:pt x="5086955" y="0"/>
                  </a:cubicBezTo>
                  <a:close/>
                </a:path>
              </a:pathLst>
            </a:custGeom>
            <a:solidFill>
              <a:srgbClr val="FDD54F"/>
            </a:solidFill>
          </p:spPr>
        </p:sp>
        <p:sp>
          <p:nvSpPr>
            <p:cNvPr id="29" name="Freeform 29"/>
            <p:cNvSpPr/>
            <p:nvPr/>
          </p:nvSpPr>
          <p:spPr>
            <a:xfrm>
              <a:off x="341630" y="227330"/>
              <a:ext cx="1808480" cy="228600"/>
            </a:xfrm>
            <a:custGeom>
              <a:avLst/>
              <a:gdLst/>
              <a:ahLst/>
              <a:cxnLst/>
              <a:rect l="l" t="t" r="r" b="b"/>
              <a:pathLst>
                <a:path w="1808480" h="22860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FDD54F"/>
            </a:solidFill>
          </p:spPr>
        </p:sp>
      </p:grpSp>
      <p:grpSp>
        <p:nvGrpSpPr>
          <p:cNvPr id="30" name="Group 30"/>
          <p:cNvGrpSpPr/>
          <p:nvPr/>
        </p:nvGrpSpPr>
        <p:grpSpPr>
          <a:xfrm>
            <a:off x="13622957" y="8552064"/>
            <a:ext cx="2290739" cy="326833"/>
            <a:chOff x="0" y="0"/>
            <a:chExt cx="6382239" cy="910590"/>
          </a:xfrm>
        </p:grpSpPr>
        <p:sp>
          <p:nvSpPr>
            <p:cNvPr id="31" name="Freeform 31"/>
            <p:cNvSpPr/>
            <p:nvPr/>
          </p:nvSpPr>
          <p:spPr>
            <a:xfrm>
              <a:off x="0" y="0"/>
              <a:ext cx="6382240" cy="911860"/>
            </a:xfrm>
            <a:custGeom>
              <a:avLst/>
              <a:gdLst/>
              <a:ahLst/>
              <a:cxnLst/>
              <a:rect l="l" t="t" r="r" b="b"/>
              <a:pathLst>
                <a:path w="6382240" h="911860">
                  <a:moveTo>
                    <a:pt x="5926310" y="0"/>
                  </a:moveTo>
                  <a:lnTo>
                    <a:pt x="5468708" y="0"/>
                  </a:lnTo>
                  <a:lnTo>
                    <a:pt x="5468708" y="1270"/>
                  </a:lnTo>
                  <a:lnTo>
                    <a:pt x="911860" y="1270"/>
                  </a:lnTo>
                  <a:lnTo>
                    <a:pt x="911860" y="0"/>
                  </a:lnTo>
                  <a:lnTo>
                    <a:pt x="455930" y="0"/>
                  </a:lnTo>
                  <a:cubicBezTo>
                    <a:pt x="204470" y="0"/>
                    <a:pt x="0" y="204470"/>
                    <a:pt x="0" y="455930"/>
                  </a:cubicBezTo>
                  <a:cubicBezTo>
                    <a:pt x="0" y="707390"/>
                    <a:pt x="204470" y="911860"/>
                    <a:pt x="455930" y="911860"/>
                  </a:cubicBezTo>
                  <a:lnTo>
                    <a:pt x="5926310" y="911860"/>
                  </a:lnTo>
                  <a:cubicBezTo>
                    <a:pt x="6177770" y="911860"/>
                    <a:pt x="6382240" y="708660"/>
                    <a:pt x="6382240" y="457200"/>
                  </a:cubicBezTo>
                  <a:cubicBezTo>
                    <a:pt x="6382240" y="205740"/>
                    <a:pt x="6177770" y="0"/>
                    <a:pt x="5926310" y="0"/>
                  </a:cubicBezTo>
                  <a:close/>
                </a:path>
              </a:pathLst>
            </a:custGeom>
            <a:solidFill>
              <a:srgbClr val="FDD54F"/>
            </a:solidFill>
          </p:spPr>
        </p:sp>
        <p:sp>
          <p:nvSpPr>
            <p:cNvPr id="32" name="Freeform 32"/>
            <p:cNvSpPr/>
            <p:nvPr/>
          </p:nvSpPr>
          <p:spPr>
            <a:xfrm>
              <a:off x="341630" y="227330"/>
              <a:ext cx="1808480" cy="228600"/>
            </a:xfrm>
            <a:custGeom>
              <a:avLst/>
              <a:gdLst/>
              <a:ahLst/>
              <a:cxnLst/>
              <a:rect l="l" t="t" r="r" b="b"/>
              <a:pathLst>
                <a:path w="1808480" h="22860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FDD54F"/>
            </a:solidFill>
          </p:spPr>
        </p:sp>
      </p:grpSp>
      <p:sp>
        <p:nvSpPr>
          <p:cNvPr id="33" name="TextBox 33"/>
          <p:cNvSpPr txBox="1"/>
          <p:nvPr/>
        </p:nvSpPr>
        <p:spPr>
          <a:xfrm>
            <a:off x="695120" y="9304539"/>
            <a:ext cx="6676101" cy="318089"/>
          </a:xfrm>
          <a:prstGeom prst="rect">
            <a:avLst/>
          </a:prstGeom>
        </p:spPr>
        <p:txBody>
          <a:bodyPr lIns="0" tIns="0" rIns="0" bIns="0" rtlCol="0" anchor="t">
            <a:spAutoFit/>
          </a:bodyPr>
          <a:lstStyle/>
          <a:p>
            <a:pPr marL="0" lvl="0" indent="0">
              <a:lnSpc>
                <a:spcPts val="2403"/>
              </a:lnSpc>
              <a:spcBef>
                <a:spcPct val="0"/>
              </a:spcBef>
              <a:buFont typeface="Arial"/>
              <a:buChar char="•"/>
            </a:pPr>
            <a:r>
              <a:rPr lang="en-US" sz="2185" u="none" spc="109" dirty="0">
                <a:solidFill>
                  <a:srgbClr val="FFFFFF"/>
                </a:solidFill>
                <a:latin typeface="Roboto"/>
              </a:rPr>
              <a:t>Participate in Award Nights and Achieve Results</a:t>
            </a:r>
          </a:p>
        </p:txBody>
      </p:sp>
      <p:grpSp>
        <p:nvGrpSpPr>
          <p:cNvPr id="34" name="Group 34"/>
          <p:cNvGrpSpPr/>
          <p:nvPr/>
        </p:nvGrpSpPr>
        <p:grpSpPr>
          <a:xfrm>
            <a:off x="7798969" y="9257060"/>
            <a:ext cx="9633647" cy="359049"/>
            <a:chOff x="0" y="0"/>
            <a:chExt cx="15333939" cy="571500"/>
          </a:xfrm>
        </p:grpSpPr>
        <p:sp>
          <p:nvSpPr>
            <p:cNvPr id="35" name="Freeform 35"/>
            <p:cNvSpPr/>
            <p:nvPr/>
          </p:nvSpPr>
          <p:spPr>
            <a:xfrm>
              <a:off x="0" y="255270"/>
              <a:ext cx="15333940" cy="69850"/>
            </a:xfrm>
            <a:custGeom>
              <a:avLst/>
              <a:gdLst/>
              <a:ahLst/>
              <a:cxnLst/>
              <a:rect l="l" t="t" r="r" b="b"/>
              <a:pathLst>
                <a:path w="15333940" h="69850">
                  <a:moveTo>
                    <a:pt x="15043110" y="0"/>
                  </a:moveTo>
                  <a:lnTo>
                    <a:pt x="0" y="0"/>
                  </a:lnTo>
                  <a:lnTo>
                    <a:pt x="0" y="69850"/>
                  </a:lnTo>
                  <a:lnTo>
                    <a:pt x="15333940" y="69850"/>
                  </a:lnTo>
                  <a:lnTo>
                    <a:pt x="15333940" y="0"/>
                  </a:lnTo>
                  <a:close/>
                </a:path>
              </a:pathLst>
            </a:custGeom>
            <a:solidFill>
              <a:srgbClr val="FFFFFF"/>
            </a:solidFill>
          </p:spPr>
        </p:sp>
      </p:grpSp>
      <p:grpSp>
        <p:nvGrpSpPr>
          <p:cNvPr id="36" name="Group 36"/>
          <p:cNvGrpSpPr/>
          <p:nvPr/>
        </p:nvGrpSpPr>
        <p:grpSpPr>
          <a:xfrm>
            <a:off x="15189946" y="9257060"/>
            <a:ext cx="2290739" cy="326833"/>
            <a:chOff x="0" y="0"/>
            <a:chExt cx="6382239" cy="910590"/>
          </a:xfrm>
        </p:grpSpPr>
        <p:sp>
          <p:nvSpPr>
            <p:cNvPr id="37" name="Freeform 37"/>
            <p:cNvSpPr/>
            <p:nvPr/>
          </p:nvSpPr>
          <p:spPr>
            <a:xfrm>
              <a:off x="0" y="0"/>
              <a:ext cx="6382240" cy="911860"/>
            </a:xfrm>
            <a:custGeom>
              <a:avLst/>
              <a:gdLst/>
              <a:ahLst/>
              <a:cxnLst/>
              <a:rect l="l" t="t" r="r" b="b"/>
              <a:pathLst>
                <a:path w="6382240" h="911860">
                  <a:moveTo>
                    <a:pt x="5926310" y="0"/>
                  </a:moveTo>
                  <a:lnTo>
                    <a:pt x="5468708" y="0"/>
                  </a:lnTo>
                  <a:lnTo>
                    <a:pt x="5468708" y="1270"/>
                  </a:lnTo>
                  <a:lnTo>
                    <a:pt x="911860" y="1270"/>
                  </a:lnTo>
                  <a:lnTo>
                    <a:pt x="911860" y="0"/>
                  </a:lnTo>
                  <a:lnTo>
                    <a:pt x="455930" y="0"/>
                  </a:lnTo>
                  <a:cubicBezTo>
                    <a:pt x="204470" y="0"/>
                    <a:pt x="0" y="204470"/>
                    <a:pt x="0" y="455930"/>
                  </a:cubicBezTo>
                  <a:cubicBezTo>
                    <a:pt x="0" y="707390"/>
                    <a:pt x="204470" y="911860"/>
                    <a:pt x="455930" y="911860"/>
                  </a:cubicBezTo>
                  <a:lnTo>
                    <a:pt x="5926310" y="911860"/>
                  </a:lnTo>
                  <a:cubicBezTo>
                    <a:pt x="6177770" y="911860"/>
                    <a:pt x="6382240" y="708660"/>
                    <a:pt x="6382240" y="457200"/>
                  </a:cubicBezTo>
                  <a:cubicBezTo>
                    <a:pt x="6382240" y="205740"/>
                    <a:pt x="6177770" y="0"/>
                    <a:pt x="5926310" y="0"/>
                  </a:cubicBezTo>
                  <a:close/>
                </a:path>
              </a:pathLst>
            </a:custGeom>
            <a:solidFill>
              <a:srgbClr val="FDD54F"/>
            </a:solidFill>
          </p:spPr>
        </p:sp>
        <p:sp>
          <p:nvSpPr>
            <p:cNvPr id="38" name="Freeform 38"/>
            <p:cNvSpPr/>
            <p:nvPr/>
          </p:nvSpPr>
          <p:spPr>
            <a:xfrm>
              <a:off x="341630" y="227330"/>
              <a:ext cx="1808480" cy="228600"/>
            </a:xfrm>
            <a:custGeom>
              <a:avLst/>
              <a:gdLst/>
              <a:ahLst/>
              <a:cxnLst/>
              <a:rect l="l" t="t" r="r" b="b"/>
              <a:pathLst>
                <a:path w="1808480" h="22860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FDD54F"/>
            </a:solidFill>
          </p:spPr>
        </p:sp>
      </p:grpSp>
      <p:pic>
        <p:nvPicPr>
          <p:cNvPr id="39" name="Picture 39"/>
          <p:cNvPicPr>
            <a:picLocks noChangeAspect="1"/>
          </p:cNvPicPr>
          <p:nvPr/>
        </p:nvPicPr>
        <p:blipFill>
          <a:blip r:embed="rId2"/>
          <a:srcRect/>
          <a:stretch>
            <a:fillRect/>
          </a:stretch>
        </p:blipFill>
        <p:spPr>
          <a:xfrm rot="-7659300">
            <a:off x="13960815" y="-1779111"/>
            <a:ext cx="6596970" cy="4452955"/>
          </a:xfrm>
          <a:prstGeom prst="rect">
            <a:avLst/>
          </a:prstGeom>
        </p:spPr>
      </p:pic>
      <p:pic>
        <p:nvPicPr>
          <p:cNvPr id="40" name="Picture 40"/>
          <p:cNvPicPr>
            <a:picLocks noChangeAspect="1"/>
          </p:cNvPicPr>
          <p:nvPr/>
        </p:nvPicPr>
        <p:blipFill>
          <a:blip r:embed="rId3"/>
          <a:srcRect/>
          <a:stretch>
            <a:fillRect/>
          </a:stretch>
        </p:blipFill>
        <p:spPr>
          <a:xfrm rot="-983005">
            <a:off x="16071159" y="2381325"/>
            <a:ext cx="1056408" cy="1056408"/>
          </a:xfrm>
          <a:prstGeom prst="rect">
            <a:avLst/>
          </a:prstGeom>
        </p:spPr>
      </p:pic>
      <p:sp>
        <p:nvSpPr>
          <p:cNvPr id="41" name="TextBox 41"/>
          <p:cNvSpPr txBox="1"/>
          <p:nvPr/>
        </p:nvSpPr>
        <p:spPr>
          <a:xfrm>
            <a:off x="15018462" y="4188127"/>
            <a:ext cx="2640060" cy="417155"/>
          </a:xfrm>
          <a:prstGeom prst="rect">
            <a:avLst/>
          </a:prstGeom>
        </p:spPr>
        <p:txBody>
          <a:bodyPr lIns="0" tIns="0" rIns="0" bIns="0" rtlCol="0" anchor="t">
            <a:spAutoFit/>
          </a:bodyPr>
          <a:lstStyle/>
          <a:p>
            <a:pPr marL="0" lvl="0" indent="0" algn="ctr">
              <a:lnSpc>
                <a:spcPts val="3080"/>
              </a:lnSpc>
              <a:spcBef>
                <a:spcPct val="0"/>
              </a:spcBef>
              <a:buFont typeface="Arial"/>
              <a:buChar char="•"/>
            </a:pPr>
            <a:r>
              <a:rPr lang="en-US" sz="2800" u="none" spc="140" dirty="0">
                <a:solidFill>
                  <a:srgbClr val="FDD54F"/>
                </a:solidFill>
                <a:latin typeface="Roboto Bold"/>
              </a:rPr>
              <a:t>Quarter 4</a:t>
            </a:r>
          </a:p>
        </p:txBody>
      </p:sp>
      <p:sp>
        <p:nvSpPr>
          <p:cNvPr id="42" name="TextBox 42"/>
          <p:cNvSpPr txBox="1"/>
          <p:nvPr/>
        </p:nvSpPr>
        <p:spPr>
          <a:xfrm>
            <a:off x="7249623" y="4692518"/>
            <a:ext cx="2449615" cy="417155"/>
          </a:xfrm>
          <a:prstGeom prst="rect">
            <a:avLst/>
          </a:prstGeom>
        </p:spPr>
        <p:txBody>
          <a:bodyPr lIns="0" tIns="0" rIns="0" bIns="0" rtlCol="0" anchor="t">
            <a:spAutoFit/>
          </a:bodyPr>
          <a:lstStyle/>
          <a:p>
            <a:pPr marL="0" lvl="0" indent="0" algn="ctr">
              <a:lnSpc>
                <a:spcPts val="3080"/>
              </a:lnSpc>
              <a:spcBef>
                <a:spcPct val="0"/>
              </a:spcBef>
              <a:buFont typeface="Arial"/>
              <a:buChar char="•"/>
            </a:pPr>
            <a:r>
              <a:rPr lang="en-US" sz="2800" u="none" spc="140" dirty="0">
                <a:solidFill>
                  <a:srgbClr val="99EDFF"/>
                </a:solidFill>
                <a:latin typeface="Roboto Bold"/>
              </a:rPr>
              <a:t>50</a:t>
            </a:r>
          </a:p>
        </p:txBody>
      </p:sp>
      <p:sp>
        <p:nvSpPr>
          <p:cNvPr id="43" name="TextBox 43"/>
          <p:cNvSpPr txBox="1"/>
          <p:nvPr/>
        </p:nvSpPr>
        <p:spPr>
          <a:xfrm>
            <a:off x="9773620" y="4692518"/>
            <a:ext cx="2640060" cy="417155"/>
          </a:xfrm>
          <a:prstGeom prst="rect">
            <a:avLst/>
          </a:prstGeom>
        </p:spPr>
        <p:txBody>
          <a:bodyPr lIns="0" tIns="0" rIns="0" bIns="0" rtlCol="0" anchor="t">
            <a:spAutoFit/>
          </a:bodyPr>
          <a:lstStyle/>
          <a:p>
            <a:pPr marL="0" lvl="0" indent="0" algn="ctr">
              <a:lnSpc>
                <a:spcPts val="3080"/>
              </a:lnSpc>
              <a:spcBef>
                <a:spcPct val="0"/>
              </a:spcBef>
              <a:buFont typeface="Arial"/>
              <a:buChar char="•"/>
            </a:pPr>
            <a:r>
              <a:rPr lang="en-US" sz="2800" u="none" spc="140" dirty="0">
                <a:solidFill>
                  <a:srgbClr val="99EDFF"/>
                </a:solidFill>
                <a:latin typeface="Roboto Bold"/>
              </a:rPr>
              <a:t>250</a:t>
            </a:r>
          </a:p>
        </p:txBody>
      </p:sp>
      <p:sp>
        <p:nvSpPr>
          <p:cNvPr id="44" name="TextBox 44"/>
          <p:cNvSpPr txBox="1"/>
          <p:nvPr/>
        </p:nvSpPr>
        <p:spPr>
          <a:xfrm>
            <a:off x="12424349" y="4695022"/>
            <a:ext cx="2640060" cy="417155"/>
          </a:xfrm>
          <a:prstGeom prst="rect">
            <a:avLst/>
          </a:prstGeom>
        </p:spPr>
        <p:txBody>
          <a:bodyPr lIns="0" tIns="0" rIns="0" bIns="0" rtlCol="0" anchor="t">
            <a:spAutoFit/>
          </a:bodyPr>
          <a:lstStyle/>
          <a:p>
            <a:pPr marL="0" lvl="0" indent="0" algn="ctr">
              <a:lnSpc>
                <a:spcPts val="3080"/>
              </a:lnSpc>
              <a:spcBef>
                <a:spcPct val="0"/>
              </a:spcBef>
              <a:buFont typeface="Arial"/>
              <a:buChar char="•"/>
            </a:pPr>
            <a:r>
              <a:rPr lang="en-US" sz="2800" u="none" spc="140" dirty="0">
                <a:solidFill>
                  <a:srgbClr val="99EDFF"/>
                </a:solidFill>
                <a:latin typeface="Roboto Bold"/>
              </a:rPr>
              <a:t>1250</a:t>
            </a:r>
          </a:p>
        </p:txBody>
      </p:sp>
      <p:sp>
        <p:nvSpPr>
          <p:cNvPr id="45" name="TextBox 45"/>
          <p:cNvSpPr txBox="1"/>
          <p:nvPr/>
        </p:nvSpPr>
        <p:spPr>
          <a:xfrm>
            <a:off x="277144" y="4667020"/>
            <a:ext cx="6872721" cy="442544"/>
          </a:xfrm>
          <a:prstGeom prst="rect">
            <a:avLst/>
          </a:prstGeom>
        </p:spPr>
        <p:txBody>
          <a:bodyPr lIns="0" tIns="0" rIns="0" bIns="0" rtlCol="0" anchor="t">
            <a:spAutoFit/>
          </a:bodyPr>
          <a:lstStyle/>
          <a:p>
            <a:pPr marL="0" lvl="0" indent="0" algn="ctr">
              <a:lnSpc>
                <a:spcPts val="3304"/>
              </a:lnSpc>
              <a:spcBef>
                <a:spcPct val="0"/>
              </a:spcBef>
              <a:buFont typeface="Arial"/>
              <a:buChar char="•"/>
            </a:pPr>
            <a:r>
              <a:rPr lang="en-US" sz="3004" u="none" spc="150" dirty="0">
                <a:solidFill>
                  <a:srgbClr val="99EDFF"/>
                </a:solidFill>
                <a:latin typeface="Roboto Bold"/>
              </a:rPr>
              <a:t>Minimum Engagement Target</a:t>
            </a:r>
          </a:p>
        </p:txBody>
      </p:sp>
      <p:sp>
        <p:nvSpPr>
          <p:cNvPr id="46" name="TextBox 46"/>
          <p:cNvSpPr txBox="1"/>
          <p:nvPr/>
        </p:nvSpPr>
        <p:spPr>
          <a:xfrm>
            <a:off x="15030057" y="4706618"/>
            <a:ext cx="2640060" cy="397545"/>
          </a:xfrm>
          <a:prstGeom prst="rect">
            <a:avLst/>
          </a:prstGeom>
        </p:spPr>
        <p:txBody>
          <a:bodyPr lIns="0" tIns="0" rIns="0" bIns="0" rtlCol="0" anchor="t">
            <a:spAutoFit/>
          </a:bodyPr>
          <a:lstStyle/>
          <a:p>
            <a:pPr marL="0" lvl="0" indent="0" algn="ctr">
              <a:lnSpc>
                <a:spcPts val="3080"/>
              </a:lnSpc>
              <a:spcBef>
                <a:spcPct val="0"/>
              </a:spcBef>
              <a:buFont typeface="Arial"/>
              <a:buChar char="•"/>
            </a:pPr>
            <a:r>
              <a:rPr lang="en-US" sz="2800" u="none" spc="140" dirty="0">
                <a:solidFill>
                  <a:srgbClr val="99EDFF"/>
                </a:solidFill>
                <a:latin typeface="Roboto Bold"/>
              </a:rPr>
              <a:t>1000PC</a:t>
            </a:r>
          </a:p>
        </p:txBody>
      </p:sp>
      <p:sp>
        <p:nvSpPr>
          <p:cNvPr id="47" name="TextBox 47"/>
          <p:cNvSpPr txBox="1"/>
          <p:nvPr/>
        </p:nvSpPr>
        <p:spPr>
          <a:xfrm>
            <a:off x="7261218" y="5200242"/>
            <a:ext cx="2449615" cy="512564"/>
          </a:xfrm>
          <a:prstGeom prst="rect">
            <a:avLst/>
          </a:prstGeom>
        </p:spPr>
        <p:txBody>
          <a:bodyPr lIns="0" tIns="0" rIns="0" bIns="0" rtlCol="0" anchor="t">
            <a:spAutoFit/>
          </a:bodyPr>
          <a:lstStyle/>
          <a:p>
            <a:pPr marL="0" lvl="0" indent="0" algn="ctr">
              <a:lnSpc>
                <a:spcPts val="3960"/>
              </a:lnSpc>
              <a:spcBef>
                <a:spcPct val="0"/>
              </a:spcBef>
              <a:buFont typeface="Arial"/>
              <a:buChar char="•"/>
            </a:pPr>
            <a:r>
              <a:rPr lang="en-US" sz="3600" u="none" spc="180" dirty="0">
                <a:solidFill>
                  <a:srgbClr val="FFFFFF"/>
                </a:solidFill>
                <a:latin typeface="Roboto Bold"/>
              </a:rPr>
              <a:t>150</a:t>
            </a:r>
          </a:p>
        </p:txBody>
      </p:sp>
      <p:sp>
        <p:nvSpPr>
          <p:cNvPr id="48" name="TextBox 48"/>
          <p:cNvSpPr txBox="1"/>
          <p:nvPr/>
        </p:nvSpPr>
        <p:spPr>
          <a:xfrm>
            <a:off x="9785215" y="5200242"/>
            <a:ext cx="2640060" cy="512564"/>
          </a:xfrm>
          <a:prstGeom prst="rect">
            <a:avLst/>
          </a:prstGeom>
        </p:spPr>
        <p:txBody>
          <a:bodyPr lIns="0" tIns="0" rIns="0" bIns="0" rtlCol="0" anchor="t">
            <a:spAutoFit/>
          </a:bodyPr>
          <a:lstStyle/>
          <a:p>
            <a:pPr marL="0" lvl="0" indent="0" algn="ctr">
              <a:lnSpc>
                <a:spcPts val="3960"/>
              </a:lnSpc>
              <a:spcBef>
                <a:spcPct val="0"/>
              </a:spcBef>
              <a:buFont typeface="Arial"/>
              <a:buChar char="•"/>
            </a:pPr>
            <a:r>
              <a:rPr lang="en-US" sz="3600" u="none" spc="180" dirty="0">
                <a:solidFill>
                  <a:srgbClr val="FFFFFF"/>
                </a:solidFill>
                <a:latin typeface="Roboto Bold"/>
              </a:rPr>
              <a:t>600</a:t>
            </a:r>
          </a:p>
        </p:txBody>
      </p:sp>
      <p:sp>
        <p:nvSpPr>
          <p:cNvPr id="49" name="TextBox 49"/>
          <p:cNvSpPr txBox="1"/>
          <p:nvPr/>
        </p:nvSpPr>
        <p:spPr>
          <a:xfrm>
            <a:off x="12435944" y="5202746"/>
            <a:ext cx="2640060" cy="512564"/>
          </a:xfrm>
          <a:prstGeom prst="rect">
            <a:avLst/>
          </a:prstGeom>
        </p:spPr>
        <p:txBody>
          <a:bodyPr lIns="0" tIns="0" rIns="0" bIns="0" rtlCol="0" anchor="t">
            <a:spAutoFit/>
          </a:bodyPr>
          <a:lstStyle/>
          <a:p>
            <a:pPr marL="0" lvl="0" indent="0" algn="ctr">
              <a:lnSpc>
                <a:spcPts val="3960"/>
              </a:lnSpc>
              <a:spcBef>
                <a:spcPct val="0"/>
              </a:spcBef>
              <a:buFont typeface="Arial"/>
              <a:buChar char="•"/>
            </a:pPr>
            <a:r>
              <a:rPr lang="en-US" sz="3600" u="none" spc="180" dirty="0">
                <a:solidFill>
                  <a:srgbClr val="FFFFFF"/>
                </a:solidFill>
                <a:latin typeface="Roboto Bold"/>
              </a:rPr>
              <a:t>1800</a:t>
            </a:r>
          </a:p>
        </p:txBody>
      </p:sp>
      <p:sp>
        <p:nvSpPr>
          <p:cNvPr id="50" name="TextBox 50"/>
          <p:cNvSpPr txBox="1"/>
          <p:nvPr/>
        </p:nvSpPr>
        <p:spPr>
          <a:xfrm>
            <a:off x="-51352" y="5200242"/>
            <a:ext cx="7302266" cy="512564"/>
          </a:xfrm>
          <a:prstGeom prst="rect">
            <a:avLst/>
          </a:prstGeom>
        </p:spPr>
        <p:txBody>
          <a:bodyPr lIns="0" tIns="0" rIns="0" bIns="0" rtlCol="0" anchor="t">
            <a:spAutoFit/>
          </a:bodyPr>
          <a:lstStyle/>
          <a:p>
            <a:pPr marL="0" lvl="0" indent="0" algn="ctr">
              <a:lnSpc>
                <a:spcPts val="3960"/>
              </a:lnSpc>
              <a:spcBef>
                <a:spcPct val="0"/>
              </a:spcBef>
              <a:buFont typeface="Arial"/>
              <a:buChar char="•"/>
            </a:pPr>
            <a:r>
              <a:rPr lang="en-US" sz="3600" u="none" spc="180" dirty="0">
                <a:solidFill>
                  <a:srgbClr val="FFFFFF"/>
                </a:solidFill>
                <a:latin typeface="Roboto Bold"/>
              </a:rPr>
              <a:t>Ideal Engagement Target</a:t>
            </a:r>
          </a:p>
        </p:txBody>
      </p:sp>
      <p:sp>
        <p:nvSpPr>
          <p:cNvPr id="51" name="TextBox 51"/>
          <p:cNvSpPr txBox="1"/>
          <p:nvPr/>
        </p:nvSpPr>
        <p:spPr>
          <a:xfrm>
            <a:off x="15041653" y="5214342"/>
            <a:ext cx="2640060" cy="512564"/>
          </a:xfrm>
          <a:prstGeom prst="rect">
            <a:avLst/>
          </a:prstGeom>
        </p:spPr>
        <p:txBody>
          <a:bodyPr lIns="0" tIns="0" rIns="0" bIns="0" rtlCol="0" anchor="t">
            <a:spAutoFit/>
          </a:bodyPr>
          <a:lstStyle/>
          <a:p>
            <a:pPr marL="0" lvl="0" indent="0" algn="ctr">
              <a:lnSpc>
                <a:spcPts val="3960"/>
              </a:lnSpc>
              <a:spcBef>
                <a:spcPct val="0"/>
              </a:spcBef>
              <a:buFont typeface="Arial"/>
              <a:buChar char="•"/>
            </a:pPr>
            <a:r>
              <a:rPr lang="en-US" sz="3600" u="none" spc="180" dirty="0">
                <a:solidFill>
                  <a:srgbClr val="FFFFFF"/>
                </a:solidFill>
                <a:latin typeface="Roboto Bold"/>
              </a:rPr>
              <a:t>10000PC</a:t>
            </a:r>
          </a:p>
        </p:txBody>
      </p:sp>
      <p:pic>
        <p:nvPicPr>
          <p:cNvPr id="52" name="Picture 52"/>
          <p:cNvPicPr>
            <a:picLocks noChangeAspect="1"/>
          </p:cNvPicPr>
          <p:nvPr/>
        </p:nvPicPr>
        <p:blipFill>
          <a:blip r:embed="rId4"/>
          <a:srcRect/>
          <a:stretch>
            <a:fillRect/>
          </a:stretch>
        </p:blipFill>
        <p:spPr>
          <a:xfrm>
            <a:off x="15663696" y="9615793"/>
            <a:ext cx="2624304" cy="572973"/>
          </a:xfrm>
          <a:prstGeom prst="rect">
            <a:avLst/>
          </a:prstGeom>
        </p:spPr>
      </p:pic>
      <p:sp>
        <p:nvSpPr>
          <p:cNvPr id="54" name="TextBox 54"/>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33" grpId="0"/>
      <p:bldP spid="42" grpId="0"/>
      <p:bldP spid="43" grpId="0"/>
      <p:bldP spid="44" grpId="0"/>
      <p:bldP spid="45" grpId="0"/>
      <p:bldP spid="46" grpId="0"/>
      <p:bldP spid="47" grpId="0"/>
      <p:bldP spid="48" grpId="0"/>
      <p:bldP spid="49"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1959" r="11959"/>
          <a:stretch>
            <a:fillRect/>
          </a:stretch>
        </p:blipFill>
        <p:spPr>
          <a:xfrm>
            <a:off x="9030421" y="0"/>
            <a:ext cx="9562379" cy="8389621"/>
          </a:xfrm>
          <a:prstGeom prst="rect">
            <a:avLst/>
          </a:prstGeom>
        </p:spPr>
      </p:pic>
      <p:pic>
        <p:nvPicPr>
          <p:cNvPr id="3" name="Picture 3"/>
          <p:cNvPicPr>
            <a:picLocks noChangeAspect="1"/>
          </p:cNvPicPr>
          <p:nvPr/>
        </p:nvPicPr>
        <p:blipFill>
          <a:blip r:embed="rId3"/>
          <a:srcRect/>
          <a:stretch>
            <a:fillRect/>
          </a:stretch>
        </p:blipFill>
        <p:spPr>
          <a:xfrm rot="-8709096">
            <a:off x="-9235697" y="758138"/>
            <a:ext cx="28741666" cy="19400625"/>
          </a:xfrm>
          <a:prstGeom prst="rect">
            <a:avLst/>
          </a:prstGeom>
        </p:spPr>
      </p:pic>
      <p:pic>
        <p:nvPicPr>
          <p:cNvPr id="4" name="Picture 4"/>
          <p:cNvPicPr>
            <a:picLocks noChangeAspect="1"/>
          </p:cNvPicPr>
          <p:nvPr/>
        </p:nvPicPr>
        <p:blipFill>
          <a:blip r:embed="rId4"/>
          <a:srcRect/>
          <a:stretch>
            <a:fillRect/>
          </a:stretch>
        </p:blipFill>
        <p:spPr>
          <a:xfrm rot="-514929">
            <a:off x="10317091" y="6802959"/>
            <a:ext cx="9183174" cy="6198642"/>
          </a:xfrm>
          <a:prstGeom prst="rect">
            <a:avLst/>
          </a:prstGeom>
        </p:spPr>
      </p:pic>
      <p:pic>
        <p:nvPicPr>
          <p:cNvPr id="5" name="Picture 5"/>
          <p:cNvPicPr>
            <a:picLocks noChangeAspect="1"/>
          </p:cNvPicPr>
          <p:nvPr/>
        </p:nvPicPr>
        <p:blipFill>
          <a:blip r:embed="rId5"/>
          <a:srcRect/>
          <a:stretch>
            <a:fillRect/>
          </a:stretch>
        </p:blipFill>
        <p:spPr>
          <a:xfrm>
            <a:off x="11681603" y="7237273"/>
            <a:ext cx="1227744" cy="1227744"/>
          </a:xfrm>
          <a:prstGeom prst="rect">
            <a:avLst/>
          </a:prstGeom>
        </p:spPr>
      </p:pic>
      <p:pic>
        <p:nvPicPr>
          <p:cNvPr id="6" name="Picture 6"/>
          <p:cNvPicPr>
            <a:picLocks noChangeAspect="1"/>
          </p:cNvPicPr>
          <p:nvPr/>
        </p:nvPicPr>
        <p:blipFill>
          <a:blip r:embed="rId6"/>
          <a:srcRect/>
          <a:stretch>
            <a:fillRect/>
          </a:stretch>
        </p:blipFill>
        <p:spPr>
          <a:xfrm rot="-7875213">
            <a:off x="3193084" y="-2729527"/>
            <a:ext cx="8087486" cy="5459053"/>
          </a:xfrm>
          <a:prstGeom prst="rect">
            <a:avLst/>
          </a:prstGeom>
        </p:spPr>
      </p:pic>
      <p:grpSp>
        <p:nvGrpSpPr>
          <p:cNvPr id="7" name="Group 7"/>
          <p:cNvGrpSpPr/>
          <p:nvPr/>
        </p:nvGrpSpPr>
        <p:grpSpPr>
          <a:xfrm>
            <a:off x="1028700" y="3827181"/>
            <a:ext cx="7075014" cy="5365238"/>
            <a:chOff x="0" y="0"/>
            <a:chExt cx="9433351" cy="7153650"/>
          </a:xfrm>
        </p:grpSpPr>
        <p:sp>
          <p:nvSpPr>
            <p:cNvPr id="8" name="TextBox 8"/>
            <p:cNvSpPr txBox="1"/>
            <p:nvPr/>
          </p:nvSpPr>
          <p:spPr>
            <a:xfrm>
              <a:off x="0" y="247650"/>
              <a:ext cx="9433351" cy="5957446"/>
            </a:xfrm>
            <a:prstGeom prst="rect">
              <a:avLst/>
            </a:prstGeom>
          </p:spPr>
          <p:txBody>
            <a:bodyPr lIns="0" tIns="0" rIns="0" bIns="0" rtlCol="0" anchor="t">
              <a:spAutoFit/>
            </a:bodyPr>
            <a:lstStyle/>
            <a:p>
              <a:pPr>
                <a:lnSpc>
                  <a:spcPts val="11321"/>
                </a:lnSpc>
              </a:pPr>
              <a:r>
                <a:rPr lang="en-US" sz="11671" spc="-116" dirty="0">
                  <a:solidFill>
                    <a:srgbClr val="FFFFFF"/>
                  </a:solidFill>
                  <a:latin typeface="Roboto Bold"/>
                </a:rPr>
                <a:t>The Role of a Franchise</a:t>
              </a:r>
            </a:p>
          </p:txBody>
        </p:sp>
        <p:sp>
          <p:nvSpPr>
            <p:cNvPr id="9" name="TextBox 9"/>
            <p:cNvSpPr txBox="1"/>
            <p:nvPr/>
          </p:nvSpPr>
          <p:spPr>
            <a:xfrm>
              <a:off x="0" y="6460104"/>
              <a:ext cx="9433351" cy="693546"/>
            </a:xfrm>
            <a:prstGeom prst="rect">
              <a:avLst/>
            </a:prstGeom>
          </p:spPr>
          <p:txBody>
            <a:bodyPr lIns="0" tIns="0" rIns="0" bIns="0" rtlCol="0" anchor="t">
              <a:spAutoFit/>
            </a:bodyPr>
            <a:lstStyle/>
            <a:p>
              <a:pPr>
                <a:lnSpc>
                  <a:spcPts val="4478"/>
                </a:lnSpc>
              </a:pPr>
              <a:r>
                <a:rPr lang="en-US" sz="2907" spc="145">
                  <a:solidFill>
                    <a:srgbClr val="FDD54F"/>
                  </a:solidFill>
                  <a:latin typeface="Roboto"/>
                </a:rPr>
                <a:t>Find Us On Web - Business  Insights </a:t>
              </a:r>
            </a:p>
          </p:txBody>
        </p:sp>
      </p:grpSp>
      <p:pic>
        <p:nvPicPr>
          <p:cNvPr id="10" name="Picture 10"/>
          <p:cNvPicPr>
            <a:picLocks noChangeAspect="1"/>
          </p:cNvPicPr>
          <p:nvPr/>
        </p:nvPicPr>
        <p:blipFill>
          <a:blip r:embed="rId7"/>
          <a:srcRect/>
          <a:stretch>
            <a:fillRect/>
          </a:stretch>
        </p:blipFill>
        <p:spPr>
          <a:xfrm rot="-1198917">
            <a:off x="6311468" y="2415745"/>
            <a:ext cx="1295092" cy="1295092"/>
          </a:xfrm>
          <a:prstGeom prst="rect">
            <a:avLst/>
          </a:prstGeom>
        </p:spPr>
      </p:pic>
      <p:pic>
        <p:nvPicPr>
          <p:cNvPr id="11" name="Picture 11"/>
          <p:cNvPicPr>
            <a:picLocks noChangeAspect="1"/>
          </p:cNvPicPr>
          <p:nvPr/>
        </p:nvPicPr>
        <p:blipFill>
          <a:blip r:embed="rId8"/>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0000"/>
                </a:solidFill>
                <a:latin typeface="Roboto"/>
              </a:rPr>
              <a:t>Part of  Franchise Mannual</a:t>
            </a:r>
          </a:p>
        </p:txBody>
      </p:sp>
    </p:spTree>
    <p:extLst>
      <p:ext uri="{BB962C8B-B14F-4D97-AF65-F5344CB8AC3E}">
        <p14:creationId xmlns:p14="http://schemas.microsoft.com/office/powerpoint/2010/main" val="4125695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grpSp>
        <p:nvGrpSpPr>
          <p:cNvPr id="13" name="Group 2">
            <a:extLst>
              <a:ext uri="{FF2B5EF4-FFF2-40B4-BE49-F238E27FC236}">
                <a16:creationId xmlns:a16="http://schemas.microsoft.com/office/drawing/2014/main" id="{3098EF3D-2502-40A8-A21A-E52ECE4D64B3}"/>
              </a:ext>
            </a:extLst>
          </p:cNvPr>
          <p:cNvGrpSpPr/>
          <p:nvPr/>
        </p:nvGrpSpPr>
        <p:grpSpPr>
          <a:xfrm>
            <a:off x="1682251" y="2237917"/>
            <a:ext cx="15767550" cy="9849548"/>
            <a:chOff x="0" y="0"/>
            <a:chExt cx="10668962" cy="13132730"/>
          </a:xfrm>
        </p:grpSpPr>
        <p:sp>
          <p:nvSpPr>
            <p:cNvPr id="14" name="TextBox 3">
              <a:extLst>
                <a:ext uri="{FF2B5EF4-FFF2-40B4-BE49-F238E27FC236}">
                  <a16:creationId xmlns:a16="http://schemas.microsoft.com/office/drawing/2014/main" id="{C8BFC58C-E6F0-4087-AE35-E0DBFB8A9B28}"/>
                </a:ext>
              </a:extLst>
            </p:cNvPr>
            <p:cNvSpPr txBox="1"/>
            <p:nvPr/>
          </p:nvSpPr>
          <p:spPr>
            <a:xfrm>
              <a:off x="0" y="0"/>
              <a:ext cx="10668962" cy="638711"/>
            </a:xfrm>
            <a:prstGeom prst="rect">
              <a:avLst/>
            </a:prstGeom>
          </p:spPr>
          <p:txBody>
            <a:bodyPr lIns="0" tIns="0" rIns="0" bIns="0" rtlCol="0" anchor="t">
              <a:spAutoFit/>
            </a:bodyPr>
            <a:lstStyle/>
            <a:p>
              <a:pPr>
                <a:lnSpc>
                  <a:spcPts val="3600"/>
                </a:lnSpc>
              </a:pPr>
              <a:endParaRPr/>
            </a:p>
          </p:txBody>
        </p:sp>
        <p:sp>
          <p:nvSpPr>
            <p:cNvPr id="15" name="TextBox 4">
              <a:extLst>
                <a:ext uri="{FF2B5EF4-FFF2-40B4-BE49-F238E27FC236}">
                  <a16:creationId xmlns:a16="http://schemas.microsoft.com/office/drawing/2014/main" id="{42F93479-43C5-4728-939D-1C2DA70A9423}"/>
                </a:ext>
              </a:extLst>
            </p:cNvPr>
            <p:cNvSpPr txBox="1"/>
            <p:nvPr/>
          </p:nvSpPr>
          <p:spPr>
            <a:xfrm>
              <a:off x="0" y="1590852"/>
              <a:ext cx="10668962" cy="11541878"/>
            </a:xfrm>
            <a:prstGeom prst="rect">
              <a:avLst/>
            </a:prstGeom>
          </p:spPr>
          <p:txBody>
            <a:bodyPr lIns="0" tIns="0" rIns="0" bIns="0" rtlCol="0" anchor="t">
              <a:spAutoFit/>
            </a:bodyPr>
            <a:lstStyle/>
            <a:p>
              <a:pPr>
                <a:lnSpc>
                  <a:spcPts val="13507"/>
                </a:lnSpc>
              </a:pPr>
              <a:r>
                <a:rPr lang="en-US" sz="13507" spc="-135" dirty="0">
                  <a:solidFill>
                    <a:srgbClr val="FFFFFF"/>
                  </a:solidFill>
                  <a:latin typeface="Roboto Bold"/>
                </a:rPr>
                <a:t>What to expect from this partnership </a:t>
              </a:r>
            </a:p>
          </p:txBody>
        </p:sp>
        <p:sp>
          <p:nvSpPr>
            <p:cNvPr id="16" name="TextBox 5">
              <a:extLst>
                <a:ext uri="{FF2B5EF4-FFF2-40B4-BE49-F238E27FC236}">
                  <a16:creationId xmlns:a16="http://schemas.microsoft.com/office/drawing/2014/main" id="{75122830-05A8-4302-B718-F401B0FD1F54}"/>
                </a:ext>
              </a:extLst>
            </p:cNvPr>
            <p:cNvSpPr txBox="1"/>
            <p:nvPr/>
          </p:nvSpPr>
          <p:spPr>
            <a:xfrm>
              <a:off x="0" y="6968032"/>
              <a:ext cx="10668962" cy="872033"/>
            </a:xfrm>
            <a:prstGeom prst="rect">
              <a:avLst/>
            </a:prstGeom>
          </p:spPr>
          <p:txBody>
            <a:bodyPr lIns="0" tIns="0" rIns="0" bIns="0" rtlCol="0" anchor="t">
              <a:spAutoFit/>
            </a:bodyPr>
            <a:lstStyle/>
            <a:p>
              <a:pPr>
                <a:lnSpc>
                  <a:spcPts val="5064"/>
                </a:lnSpc>
              </a:pPr>
              <a:r>
                <a:rPr lang="en-US" sz="3288" spc="164" dirty="0">
                  <a:solidFill>
                    <a:srgbClr val="99EDFF"/>
                  </a:solidFill>
                  <a:latin typeface="Roboto"/>
                </a:rPr>
                <a:t>From day one of your franchise</a:t>
              </a:r>
            </a:p>
          </p:txBody>
        </p:sp>
      </p:grpSp>
    </p:spTree>
    <p:extLst>
      <p:ext uri="{BB962C8B-B14F-4D97-AF65-F5344CB8AC3E}">
        <p14:creationId xmlns:p14="http://schemas.microsoft.com/office/powerpoint/2010/main" val="1161684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110562">
            <a:off x="-4112806" y="-2696553"/>
            <a:ext cx="8225613" cy="5552289"/>
          </a:xfrm>
          <a:prstGeom prst="rect">
            <a:avLst/>
          </a:prstGeom>
        </p:spPr>
      </p:pic>
      <p:pic>
        <p:nvPicPr>
          <p:cNvPr id="3" name="Picture 3"/>
          <p:cNvPicPr>
            <a:picLocks noChangeAspect="1"/>
          </p:cNvPicPr>
          <p:nvPr/>
        </p:nvPicPr>
        <p:blipFill>
          <a:blip r:embed="rId3"/>
          <a:srcRect/>
          <a:stretch>
            <a:fillRect/>
          </a:stretch>
        </p:blipFill>
        <p:spPr>
          <a:xfrm rot="-1434266">
            <a:off x="2333702" y="3938421"/>
            <a:ext cx="1262596" cy="1262596"/>
          </a:xfrm>
          <a:prstGeom prst="rect">
            <a:avLst/>
          </a:prstGeom>
        </p:spPr>
      </p:pic>
      <p:pic>
        <p:nvPicPr>
          <p:cNvPr id="4" name="Picture 4"/>
          <p:cNvPicPr>
            <a:picLocks noChangeAspect="1"/>
          </p:cNvPicPr>
          <p:nvPr/>
        </p:nvPicPr>
        <p:blipFill>
          <a:blip r:embed="rId4"/>
          <a:srcRect/>
          <a:stretch>
            <a:fillRect/>
          </a:stretch>
        </p:blipFill>
        <p:spPr>
          <a:xfrm>
            <a:off x="338154" y="4947889"/>
            <a:ext cx="1179294" cy="1179294"/>
          </a:xfrm>
          <a:prstGeom prst="rect">
            <a:avLst/>
          </a:prstGeom>
        </p:spPr>
      </p:pic>
      <p:pic>
        <p:nvPicPr>
          <p:cNvPr id="5" name="Picture 5"/>
          <p:cNvPicPr>
            <a:picLocks noChangeAspect="1"/>
          </p:cNvPicPr>
          <p:nvPr/>
        </p:nvPicPr>
        <p:blipFill>
          <a:blip r:embed="rId5"/>
          <a:srcRect/>
          <a:stretch>
            <a:fillRect/>
          </a:stretch>
        </p:blipFill>
        <p:spPr>
          <a:xfrm rot="-10168292">
            <a:off x="-2206487" y="7004560"/>
            <a:ext cx="7216917" cy="4871419"/>
          </a:xfrm>
          <a:prstGeom prst="rect">
            <a:avLst/>
          </a:prstGeom>
        </p:spPr>
      </p:pic>
      <p:sp>
        <p:nvSpPr>
          <p:cNvPr id="6" name="TextBox 6"/>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1C2A3E"/>
                </a:solidFill>
                <a:latin typeface="Roboto"/>
              </a:rPr>
              <a:t>Part of  Franchise Mannual</a:t>
            </a:r>
          </a:p>
        </p:txBody>
      </p:sp>
      <p:grpSp>
        <p:nvGrpSpPr>
          <p:cNvPr id="7" name="Group 7"/>
          <p:cNvGrpSpPr/>
          <p:nvPr/>
        </p:nvGrpSpPr>
        <p:grpSpPr>
          <a:xfrm>
            <a:off x="4874106" y="1184939"/>
            <a:ext cx="12804294" cy="8231227"/>
            <a:chOff x="-648177" y="38100"/>
            <a:chExt cx="13503926" cy="10974969"/>
          </a:xfrm>
        </p:grpSpPr>
        <p:sp>
          <p:nvSpPr>
            <p:cNvPr id="8" name="TextBox 8"/>
            <p:cNvSpPr txBox="1"/>
            <p:nvPr/>
          </p:nvSpPr>
          <p:spPr>
            <a:xfrm>
              <a:off x="0" y="38100"/>
              <a:ext cx="12855749" cy="2060393"/>
            </a:xfrm>
            <a:prstGeom prst="rect">
              <a:avLst/>
            </a:prstGeom>
          </p:spPr>
          <p:txBody>
            <a:bodyPr lIns="0" tIns="0" rIns="0" bIns="0" rtlCol="0" anchor="t">
              <a:spAutoFit/>
            </a:bodyPr>
            <a:lstStyle/>
            <a:p>
              <a:pPr>
                <a:lnSpc>
                  <a:spcPts val="6160"/>
                </a:lnSpc>
              </a:pPr>
              <a:r>
                <a:rPr lang="en-US" sz="4800" spc="392" dirty="0">
                  <a:solidFill>
                    <a:srgbClr val="1C2A3E"/>
                  </a:solidFill>
                  <a:latin typeface="Roboto Bold"/>
                </a:rPr>
                <a:t>WHAT TO EXPECT IN WEEK ONE</a:t>
              </a:r>
            </a:p>
          </p:txBody>
        </p:sp>
        <p:sp>
          <p:nvSpPr>
            <p:cNvPr id="9" name="TextBox 9"/>
            <p:cNvSpPr txBox="1"/>
            <p:nvPr/>
          </p:nvSpPr>
          <p:spPr>
            <a:xfrm>
              <a:off x="-648177" y="1095824"/>
              <a:ext cx="13503925" cy="9917245"/>
            </a:xfrm>
            <a:prstGeom prst="rect">
              <a:avLst/>
            </a:prstGeom>
          </p:spPr>
          <p:txBody>
            <a:bodyPr wrap="square" lIns="0" tIns="0" rIns="0" bIns="0" rtlCol="0" anchor="t">
              <a:spAutoFit/>
            </a:bodyPr>
            <a:lstStyle/>
            <a:p>
              <a:pPr marL="803275" lvl="1" indent="-514350">
                <a:lnSpc>
                  <a:spcPts val="5775"/>
                </a:lnSpc>
                <a:buFont typeface="+mj-lt"/>
                <a:buAutoNum type="arabicPeriod"/>
              </a:pPr>
              <a:r>
                <a:rPr lang="en-US" sz="3200" spc="140" dirty="0">
                  <a:solidFill>
                    <a:srgbClr val="1C2A3E"/>
                  </a:solidFill>
                  <a:latin typeface="Roboto"/>
                </a:rPr>
                <a:t>Introduction to the team</a:t>
              </a:r>
              <a:endParaRPr lang="en-GB" sz="3200" spc="140" dirty="0">
                <a:solidFill>
                  <a:srgbClr val="1C2A3E"/>
                </a:solidFill>
                <a:latin typeface="Roboto"/>
              </a:endParaRPr>
            </a:p>
            <a:p>
              <a:pPr marL="803275" lvl="1" indent="-514350">
                <a:lnSpc>
                  <a:spcPts val="5775"/>
                </a:lnSpc>
                <a:buFont typeface="+mj-lt"/>
                <a:buAutoNum type="arabicPeriod"/>
              </a:pPr>
              <a:r>
                <a:rPr lang="en-US" sz="3200" spc="140" dirty="0">
                  <a:solidFill>
                    <a:srgbClr val="1C2A3E"/>
                  </a:solidFill>
                  <a:latin typeface="Roboto"/>
                </a:rPr>
                <a:t>Discuss the support roles and responsibilities</a:t>
              </a:r>
              <a:endParaRPr lang="en-GB" sz="3200" spc="140" dirty="0">
                <a:solidFill>
                  <a:srgbClr val="1C2A3E"/>
                </a:solidFill>
                <a:latin typeface="Roboto"/>
              </a:endParaRPr>
            </a:p>
            <a:p>
              <a:pPr marL="803275" lvl="1" indent="-514350">
                <a:lnSpc>
                  <a:spcPts val="5775"/>
                </a:lnSpc>
                <a:buFont typeface="+mj-lt"/>
                <a:buAutoNum type="arabicPeriod"/>
              </a:pPr>
              <a:r>
                <a:rPr lang="en-US" sz="3200" spc="140" dirty="0">
                  <a:solidFill>
                    <a:srgbClr val="1C2A3E"/>
                  </a:solidFill>
                  <a:latin typeface="Roboto"/>
                </a:rPr>
                <a:t>Allocate a relationship manager to help </a:t>
              </a:r>
            </a:p>
            <a:p>
              <a:pPr marL="803275" lvl="1" indent="-514350">
                <a:lnSpc>
                  <a:spcPts val="5775"/>
                </a:lnSpc>
                <a:buFont typeface="+mj-lt"/>
                <a:buAutoNum type="arabicPeriod"/>
              </a:pPr>
              <a:r>
                <a:rPr lang="en-US" sz="3200" spc="140" dirty="0">
                  <a:solidFill>
                    <a:srgbClr val="1C2A3E"/>
                  </a:solidFill>
                  <a:latin typeface="Roboto"/>
                </a:rPr>
                <a:t>Set your Projected Income goals</a:t>
              </a:r>
            </a:p>
            <a:p>
              <a:pPr marL="803275" lvl="1" indent="-514350">
                <a:lnSpc>
                  <a:spcPts val="5775"/>
                </a:lnSpc>
                <a:buFont typeface="+mj-lt"/>
                <a:buAutoNum type="arabicPeriod"/>
              </a:pPr>
              <a:r>
                <a:rPr lang="en-GB" sz="3200" spc="140" dirty="0">
                  <a:solidFill>
                    <a:srgbClr val="1C2A3E"/>
                  </a:solidFill>
                  <a:latin typeface="Roboto"/>
                </a:rPr>
                <a:t>Set your “Connect and Network” Goals</a:t>
              </a:r>
            </a:p>
            <a:p>
              <a:pPr marL="803275" lvl="1" indent="-514350">
                <a:lnSpc>
                  <a:spcPts val="5775"/>
                </a:lnSpc>
                <a:buFont typeface="+mj-lt"/>
                <a:buAutoNum type="arabicPeriod"/>
              </a:pPr>
              <a:r>
                <a:rPr lang="en-GB" sz="3200" spc="140" dirty="0">
                  <a:solidFill>
                    <a:srgbClr val="1C2A3E"/>
                  </a:solidFill>
                  <a:latin typeface="Roboto"/>
                </a:rPr>
                <a:t>Set your projected business value goals</a:t>
              </a:r>
            </a:p>
            <a:p>
              <a:pPr marL="803275" lvl="1" indent="-514350">
                <a:lnSpc>
                  <a:spcPts val="5775"/>
                </a:lnSpc>
                <a:buFont typeface="+mj-lt"/>
                <a:buAutoNum type="arabicPeriod"/>
              </a:pPr>
              <a:r>
                <a:rPr lang="en-US" sz="3200" spc="140" dirty="0">
                  <a:solidFill>
                    <a:srgbClr val="1C2A3E"/>
                  </a:solidFill>
                  <a:latin typeface="Roboto"/>
                </a:rPr>
                <a:t>Set up social media profile pages for the location</a:t>
              </a:r>
              <a:endParaRPr lang="en-GB" sz="3200" spc="140" dirty="0">
                <a:solidFill>
                  <a:srgbClr val="1C2A3E"/>
                </a:solidFill>
                <a:latin typeface="Roboto"/>
              </a:endParaRPr>
            </a:p>
            <a:p>
              <a:pPr marL="803275" lvl="1" indent="-514350">
                <a:lnSpc>
                  <a:spcPts val="5775"/>
                </a:lnSpc>
                <a:buFont typeface="+mj-lt"/>
                <a:buAutoNum type="arabicPeriod"/>
              </a:pPr>
              <a:r>
                <a:rPr lang="en-US" sz="3200" spc="140" dirty="0">
                  <a:solidFill>
                    <a:srgbClr val="1C2A3E"/>
                  </a:solidFill>
                  <a:latin typeface="Roboto"/>
                </a:rPr>
                <a:t>Plan, agree and  schedule the daily support meetings</a:t>
              </a:r>
              <a:endParaRPr lang="en-GB" sz="3200" spc="140" dirty="0">
                <a:solidFill>
                  <a:srgbClr val="1C2A3E"/>
                </a:solidFill>
                <a:latin typeface="Roboto"/>
              </a:endParaRPr>
            </a:p>
            <a:p>
              <a:pPr marL="803275" lvl="1" indent="-514350">
                <a:lnSpc>
                  <a:spcPts val="5775"/>
                </a:lnSpc>
                <a:buFont typeface="+mj-lt"/>
                <a:buAutoNum type="arabicPeriod"/>
              </a:pPr>
              <a:r>
                <a:rPr lang="en-US" sz="3200" spc="140" dirty="0">
                  <a:solidFill>
                    <a:srgbClr val="1C2A3E"/>
                  </a:solidFill>
                  <a:latin typeface="Roboto"/>
                </a:rPr>
                <a:t>Plan and agree the event dates for next 12 months</a:t>
              </a:r>
            </a:p>
            <a:p>
              <a:pPr marL="803275" lvl="1" indent="-514350">
                <a:lnSpc>
                  <a:spcPts val="5775"/>
                </a:lnSpc>
                <a:buFont typeface="+mj-lt"/>
                <a:buAutoNum type="arabicPeriod"/>
              </a:pPr>
              <a:r>
                <a:rPr lang="en-US" sz="3200" spc="140" dirty="0">
                  <a:solidFill>
                    <a:srgbClr val="1C2A3E"/>
                  </a:solidFill>
                  <a:latin typeface="Roboto"/>
                </a:rPr>
                <a:t>Agree the meeting date for week two</a:t>
              </a:r>
            </a:p>
          </p:txBody>
        </p:sp>
      </p:grpSp>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2" name="Group 2"/>
          <p:cNvGrpSpPr/>
          <p:nvPr/>
        </p:nvGrpSpPr>
        <p:grpSpPr>
          <a:xfrm>
            <a:off x="2149136" y="547526"/>
            <a:ext cx="8001721" cy="8118305"/>
            <a:chOff x="0" y="0"/>
            <a:chExt cx="10668962" cy="10824405"/>
          </a:xfrm>
        </p:grpSpPr>
        <p:sp>
          <p:nvSpPr>
            <p:cNvPr id="3" name="TextBox 3"/>
            <p:cNvSpPr txBox="1"/>
            <p:nvPr/>
          </p:nvSpPr>
          <p:spPr>
            <a:xfrm>
              <a:off x="0" y="0"/>
              <a:ext cx="10668962" cy="638711"/>
            </a:xfrm>
            <a:prstGeom prst="rect">
              <a:avLst/>
            </a:prstGeom>
          </p:spPr>
          <p:txBody>
            <a:bodyPr lIns="0" tIns="0" rIns="0" bIns="0" rtlCol="0" anchor="t">
              <a:spAutoFit/>
            </a:bodyPr>
            <a:lstStyle/>
            <a:p>
              <a:pPr>
                <a:lnSpc>
                  <a:spcPts val="3600"/>
                </a:lnSpc>
              </a:pPr>
              <a:endParaRPr/>
            </a:p>
          </p:txBody>
        </p:sp>
        <p:sp>
          <p:nvSpPr>
            <p:cNvPr id="4" name="TextBox 4"/>
            <p:cNvSpPr txBox="1"/>
            <p:nvPr/>
          </p:nvSpPr>
          <p:spPr>
            <a:xfrm>
              <a:off x="0" y="1590852"/>
              <a:ext cx="10668962" cy="9233553"/>
            </a:xfrm>
            <a:prstGeom prst="rect">
              <a:avLst/>
            </a:prstGeom>
          </p:spPr>
          <p:txBody>
            <a:bodyPr lIns="0" tIns="0" rIns="0" bIns="0" rtlCol="0" anchor="t">
              <a:spAutoFit/>
            </a:bodyPr>
            <a:lstStyle/>
            <a:p>
              <a:pPr algn="ctr">
                <a:lnSpc>
                  <a:spcPts val="13507"/>
                </a:lnSpc>
              </a:pPr>
              <a:r>
                <a:rPr lang="en-US" sz="13507" spc="-135" dirty="0">
                  <a:solidFill>
                    <a:srgbClr val="FFFFFF"/>
                  </a:solidFill>
                  <a:latin typeface="Roboto Bold"/>
                </a:rPr>
                <a:t>Set your Projected Income Goals</a:t>
              </a:r>
            </a:p>
          </p:txBody>
        </p:sp>
      </p:grpSp>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Tree>
    <p:extLst>
      <p:ext uri="{BB962C8B-B14F-4D97-AF65-F5344CB8AC3E}">
        <p14:creationId xmlns:p14="http://schemas.microsoft.com/office/powerpoint/2010/main" val="185303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2" name="Group 2"/>
          <p:cNvGrpSpPr/>
          <p:nvPr/>
        </p:nvGrpSpPr>
        <p:grpSpPr>
          <a:xfrm>
            <a:off x="1600201" y="2237917"/>
            <a:ext cx="10896600" cy="4655818"/>
            <a:chOff x="-149640" y="0"/>
            <a:chExt cx="19873028" cy="6207757"/>
          </a:xfrm>
        </p:grpSpPr>
        <p:sp>
          <p:nvSpPr>
            <p:cNvPr id="3" name="TextBox 3"/>
            <p:cNvSpPr txBox="1"/>
            <p:nvPr/>
          </p:nvSpPr>
          <p:spPr>
            <a:xfrm>
              <a:off x="0" y="0"/>
              <a:ext cx="18953122" cy="638711"/>
            </a:xfrm>
            <a:prstGeom prst="rect">
              <a:avLst/>
            </a:prstGeom>
          </p:spPr>
          <p:txBody>
            <a:bodyPr lIns="0" tIns="0" rIns="0" bIns="0" rtlCol="0" anchor="t">
              <a:spAutoFit/>
            </a:bodyPr>
            <a:lstStyle/>
            <a:p>
              <a:pPr>
                <a:lnSpc>
                  <a:spcPts val="3600"/>
                </a:lnSpc>
              </a:pPr>
              <a:endParaRPr/>
            </a:p>
          </p:txBody>
        </p:sp>
        <p:sp>
          <p:nvSpPr>
            <p:cNvPr id="4" name="TextBox 4"/>
            <p:cNvSpPr txBox="1"/>
            <p:nvPr/>
          </p:nvSpPr>
          <p:spPr>
            <a:xfrm>
              <a:off x="0" y="1590852"/>
              <a:ext cx="18953121" cy="4616905"/>
            </a:xfrm>
            <a:prstGeom prst="rect">
              <a:avLst/>
            </a:prstGeom>
          </p:spPr>
          <p:txBody>
            <a:bodyPr lIns="0" tIns="0" rIns="0" bIns="0" rtlCol="0" anchor="t">
              <a:spAutoFit/>
            </a:bodyPr>
            <a:lstStyle/>
            <a:p>
              <a:pPr algn="ctr">
                <a:lnSpc>
                  <a:spcPts val="13507"/>
                </a:lnSpc>
              </a:pPr>
              <a:r>
                <a:rPr lang="en-US" sz="11300" spc="-135" dirty="0">
                  <a:solidFill>
                    <a:srgbClr val="FFFFFF"/>
                  </a:solidFill>
                  <a:latin typeface="Roboto Bold"/>
                </a:rPr>
                <a:t>WHO ARE WE? </a:t>
              </a:r>
            </a:p>
            <a:p>
              <a:pPr algn="ctr">
                <a:lnSpc>
                  <a:spcPts val="13507"/>
                </a:lnSpc>
              </a:pPr>
              <a:endParaRPr lang="en-US" sz="13507" spc="-135" dirty="0">
                <a:solidFill>
                  <a:srgbClr val="FFFFFF"/>
                </a:solidFill>
                <a:latin typeface="Roboto Bold"/>
              </a:endParaRPr>
            </a:p>
          </p:txBody>
        </p:sp>
        <p:sp>
          <p:nvSpPr>
            <p:cNvPr id="5" name="TextBox 5"/>
            <p:cNvSpPr txBox="1"/>
            <p:nvPr/>
          </p:nvSpPr>
          <p:spPr>
            <a:xfrm>
              <a:off x="-149640" y="3656364"/>
              <a:ext cx="19873028" cy="2538644"/>
            </a:xfrm>
            <a:prstGeom prst="rect">
              <a:avLst/>
            </a:prstGeom>
          </p:spPr>
          <p:txBody>
            <a:bodyPr wrap="square" lIns="0" tIns="0" rIns="0" bIns="0" rtlCol="0" anchor="t">
              <a:spAutoFit/>
            </a:bodyPr>
            <a:lstStyle/>
            <a:p>
              <a:pPr algn="ctr">
                <a:lnSpc>
                  <a:spcPts val="5064"/>
                </a:lnSpc>
              </a:pPr>
              <a:r>
                <a:rPr lang="en-US" sz="3288" spc="164" dirty="0">
                  <a:solidFill>
                    <a:srgbClr val="99EDFF"/>
                  </a:solidFill>
                  <a:latin typeface="Roboto"/>
                </a:rPr>
                <a:t>We are Business Connectors</a:t>
              </a:r>
            </a:p>
            <a:p>
              <a:pPr algn="ctr">
                <a:lnSpc>
                  <a:spcPts val="5064"/>
                </a:lnSpc>
              </a:pPr>
              <a:r>
                <a:rPr lang="en-US" sz="3288" spc="163" dirty="0">
                  <a:solidFill>
                    <a:srgbClr val="99EDFF"/>
                  </a:solidFill>
                  <a:latin typeface="Roboto"/>
                </a:rPr>
                <a:t>THE GLOBAL BUSINESS CONNECTORS</a:t>
              </a:r>
            </a:p>
            <a:p>
              <a:pPr algn="ctr">
                <a:lnSpc>
                  <a:spcPts val="5064"/>
                </a:lnSpc>
              </a:pPr>
              <a:endParaRPr lang="en-US" sz="3288" spc="164" dirty="0">
                <a:solidFill>
                  <a:srgbClr val="99EDFF"/>
                </a:solidFill>
                <a:latin typeface="Roboto"/>
              </a:endParaRPr>
            </a:p>
          </p:txBody>
        </p:sp>
      </p:grpSp>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78205" y="8262764"/>
            <a:ext cx="2920648" cy="838392"/>
          </a:xfrm>
          <a:prstGeom prst="rect">
            <a:avLst/>
          </a:prstGeom>
        </p:spPr>
        <p:txBody>
          <a:bodyPr lIns="0" tIns="0" rIns="0" bIns="0" rtlCol="0" anchor="t">
            <a:spAutoFit/>
          </a:bodyPr>
          <a:lstStyle/>
          <a:p>
            <a:pPr marL="0" lvl="0" indent="0" algn="ctr">
              <a:lnSpc>
                <a:spcPts val="6908"/>
              </a:lnSpc>
              <a:spcBef>
                <a:spcPct val="0"/>
              </a:spcBef>
              <a:buFont typeface="Arial"/>
              <a:buChar char="•"/>
            </a:pPr>
            <a:r>
              <a:rPr lang="en-US" sz="4400" u="none" spc="176" dirty="0">
                <a:solidFill>
                  <a:srgbClr val="1C2A3E"/>
                </a:solidFill>
                <a:latin typeface="Roboto"/>
              </a:rPr>
              <a:t>30-40K</a:t>
            </a:r>
          </a:p>
        </p:txBody>
      </p:sp>
      <p:grpSp>
        <p:nvGrpSpPr>
          <p:cNvPr id="3" name="Group 3"/>
          <p:cNvGrpSpPr>
            <a:grpSpLocks noChangeAspect="1"/>
          </p:cNvGrpSpPr>
          <p:nvPr/>
        </p:nvGrpSpPr>
        <p:grpSpPr>
          <a:xfrm>
            <a:off x="8343884" y="6217238"/>
            <a:ext cx="1666941" cy="1666941"/>
            <a:chOff x="0" y="0"/>
            <a:chExt cx="6350000" cy="6350000"/>
          </a:xfrm>
        </p:grpSpPr>
        <p:sp>
          <p:nvSpPr>
            <p:cNvPr id="4" name="Freeform 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a:ln>
              <a:solidFill>
                <a:srgbClr val="000000"/>
              </a:solidFill>
            </a:ln>
          </p:spPr>
        </p:sp>
      </p:grpSp>
      <p:grpSp>
        <p:nvGrpSpPr>
          <p:cNvPr id="5" name="Group 5"/>
          <p:cNvGrpSpPr/>
          <p:nvPr/>
        </p:nvGrpSpPr>
        <p:grpSpPr>
          <a:xfrm>
            <a:off x="-1229351" y="5318208"/>
            <a:ext cx="20746702" cy="280131"/>
            <a:chOff x="0" y="0"/>
            <a:chExt cx="27662269" cy="373508"/>
          </a:xfrm>
        </p:grpSpPr>
        <p:pic>
          <p:nvPicPr>
            <p:cNvPr id="6" name="Picture 6"/>
            <p:cNvPicPr>
              <a:picLocks noChangeAspect="1"/>
            </p:cNvPicPr>
            <p:nvPr/>
          </p:nvPicPr>
          <p:blipFill>
            <a:blip r:embed="rId2">
              <a:alphaModFix amt="15000"/>
            </a:blip>
            <a:srcRect l="4301" r="4331"/>
            <a:stretch>
              <a:fillRect/>
            </a:stretch>
          </p:blipFill>
          <p:spPr>
            <a:xfrm rot="-10800000">
              <a:off x="0" y="0"/>
              <a:ext cx="4014869" cy="373508"/>
            </a:xfrm>
            <a:prstGeom prst="rect">
              <a:avLst/>
            </a:prstGeom>
          </p:spPr>
        </p:pic>
        <p:pic>
          <p:nvPicPr>
            <p:cNvPr id="7" name="Picture 7"/>
            <p:cNvPicPr>
              <a:picLocks noChangeAspect="1"/>
            </p:cNvPicPr>
            <p:nvPr/>
          </p:nvPicPr>
          <p:blipFill>
            <a:blip r:embed="rId2">
              <a:alphaModFix amt="15000"/>
            </a:blip>
            <a:srcRect l="4301" r="4331"/>
            <a:stretch>
              <a:fillRect/>
            </a:stretch>
          </p:blipFill>
          <p:spPr>
            <a:xfrm rot="-10800000">
              <a:off x="3938669" y="0"/>
              <a:ext cx="4014869" cy="373508"/>
            </a:xfrm>
            <a:prstGeom prst="rect">
              <a:avLst/>
            </a:prstGeom>
          </p:spPr>
        </p:pic>
        <p:pic>
          <p:nvPicPr>
            <p:cNvPr id="8" name="Picture 8"/>
            <p:cNvPicPr>
              <a:picLocks noChangeAspect="1"/>
            </p:cNvPicPr>
            <p:nvPr/>
          </p:nvPicPr>
          <p:blipFill>
            <a:blip r:embed="rId2">
              <a:alphaModFix amt="15000"/>
            </a:blip>
            <a:srcRect l="4301" r="4331"/>
            <a:stretch>
              <a:fillRect/>
            </a:stretch>
          </p:blipFill>
          <p:spPr>
            <a:xfrm rot="-10800000">
              <a:off x="7885031" y="0"/>
              <a:ext cx="4014869" cy="373508"/>
            </a:xfrm>
            <a:prstGeom prst="rect">
              <a:avLst/>
            </a:prstGeom>
          </p:spPr>
        </p:pic>
        <p:pic>
          <p:nvPicPr>
            <p:cNvPr id="9" name="Picture 9"/>
            <p:cNvPicPr>
              <a:picLocks noChangeAspect="1"/>
            </p:cNvPicPr>
            <p:nvPr/>
          </p:nvPicPr>
          <p:blipFill>
            <a:blip r:embed="rId2">
              <a:alphaModFix amt="15000"/>
            </a:blip>
            <a:srcRect l="4301" r="4331"/>
            <a:stretch>
              <a:fillRect/>
            </a:stretch>
          </p:blipFill>
          <p:spPr>
            <a:xfrm rot="-10800000">
              <a:off x="11823700" y="0"/>
              <a:ext cx="4014869" cy="373508"/>
            </a:xfrm>
            <a:prstGeom prst="rect">
              <a:avLst/>
            </a:prstGeom>
          </p:spPr>
        </p:pic>
        <p:pic>
          <p:nvPicPr>
            <p:cNvPr id="10" name="Picture 10"/>
            <p:cNvPicPr>
              <a:picLocks noChangeAspect="1"/>
            </p:cNvPicPr>
            <p:nvPr/>
          </p:nvPicPr>
          <p:blipFill>
            <a:blip r:embed="rId2">
              <a:alphaModFix amt="15000"/>
            </a:blip>
            <a:srcRect l="4301" r="4331"/>
            <a:stretch>
              <a:fillRect/>
            </a:stretch>
          </p:blipFill>
          <p:spPr>
            <a:xfrm rot="-10800000">
              <a:off x="15762369" y="0"/>
              <a:ext cx="4014869" cy="373508"/>
            </a:xfrm>
            <a:prstGeom prst="rect">
              <a:avLst/>
            </a:prstGeom>
          </p:spPr>
        </p:pic>
        <p:pic>
          <p:nvPicPr>
            <p:cNvPr id="11" name="Picture 11"/>
            <p:cNvPicPr>
              <a:picLocks noChangeAspect="1"/>
            </p:cNvPicPr>
            <p:nvPr/>
          </p:nvPicPr>
          <p:blipFill>
            <a:blip r:embed="rId2">
              <a:alphaModFix amt="15000"/>
            </a:blip>
            <a:srcRect l="4301" r="4331"/>
            <a:stretch>
              <a:fillRect/>
            </a:stretch>
          </p:blipFill>
          <p:spPr>
            <a:xfrm rot="-10800000">
              <a:off x="19701039" y="0"/>
              <a:ext cx="4014869" cy="373508"/>
            </a:xfrm>
            <a:prstGeom prst="rect">
              <a:avLst/>
            </a:prstGeom>
          </p:spPr>
        </p:pic>
        <p:pic>
          <p:nvPicPr>
            <p:cNvPr id="12" name="Picture 12"/>
            <p:cNvPicPr>
              <a:picLocks noChangeAspect="1"/>
            </p:cNvPicPr>
            <p:nvPr/>
          </p:nvPicPr>
          <p:blipFill>
            <a:blip r:embed="rId2">
              <a:alphaModFix amt="15000"/>
            </a:blip>
            <a:srcRect l="4301" r="4331"/>
            <a:stretch>
              <a:fillRect/>
            </a:stretch>
          </p:blipFill>
          <p:spPr>
            <a:xfrm rot="-10800000">
              <a:off x="23647400" y="0"/>
              <a:ext cx="4014869" cy="373508"/>
            </a:xfrm>
            <a:prstGeom prst="rect">
              <a:avLst/>
            </a:prstGeom>
          </p:spPr>
        </p:pic>
      </p:grpSp>
      <p:pic>
        <p:nvPicPr>
          <p:cNvPr id="13" name="Picture 13"/>
          <p:cNvPicPr>
            <a:picLocks noChangeAspect="1"/>
          </p:cNvPicPr>
          <p:nvPr/>
        </p:nvPicPr>
        <p:blipFill>
          <a:blip r:embed="rId3"/>
          <a:srcRect/>
          <a:stretch>
            <a:fillRect/>
          </a:stretch>
        </p:blipFill>
        <p:spPr>
          <a:xfrm rot="8897896">
            <a:off x="2520347" y="6232527"/>
            <a:ext cx="1636362" cy="1636362"/>
          </a:xfrm>
          <a:prstGeom prst="rect">
            <a:avLst/>
          </a:prstGeom>
        </p:spPr>
      </p:pic>
      <p:sp>
        <p:nvSpPr>
          <p:cNvPr id="14" name="TextBox 14"/>
          <p:cNvSpPr txBox="1"/>
          <p:nvPr/>
        </p:nvSpPr>
        <p:spPr>
          <a:xfrm>
            <a:off x="2782868" y="6727396"/>
            <a:ext cx="1111323" cy="818010"/>
          </a:xfrm>
          <a:prstGeom prst="rect">
            <a:avLst/>
          </a:prstGeom>
        </p:spPr>
        <p:txBody>
          <a:bodyPr lIns="0" tIns="0" rIns="0" bIns="0" rtlCol="0" anchor="t">
            <a:spAutoFit/>
          </a:bodyPr>
          <a:lstStyle/>
          <a:p>
            <a:pPr marL="0" lvl="0" indent="0" algn="ctr">
              <a:lnSpc>
                <a:spcPts val="6431"/>
              </a:lnSpc>
              <a:spcBef>
                <a:spcPct val="0"/>
              </a:spcBef>
            </a:pPr>
            <a:r>
              <a:rPr lang="en-US" sz="5846" u="none" spc="292" dirty="0">
                <a:solidFill>
                  <a:srgbClr val="FFFFFF"/>
                </a:solidFill>
                <a:latin typeface="Roboto Bold"/>
              </a:rPr>
              <a:t>1</a:t>
            </a:r>
          </a:p>
        </p:txBody>
      </p:sp>
      <p:sp>
        <p:nvSpPr>
          <p:cNvPr id="15" name="TextBox 15"/>
          <p:cNvSpPr txBox="1"/>
          <p:nvPr/>
        </p:nvSpPr>
        <p:spPr>
          <a:xfrm>
            <a:off x="639856" y="3626562"/>
            <a:ext cx="16657543" cy="1304844"/>
          </a:xfrm>
          <a:prstGeom prst="rect">
            <a:avLst/>
          </a:prstGeom>
        </p:spPr>
        <p:txBody>
          <a:bodyPr wrap="square" lIns="0" tIns="0" rIns="0" bIns="0" rtlCol="0" anchor="t">
            <a:spAutoFit/>
          </a:bodyPr>
          <a:lstStyle/>
          <a:p>
            <a:pPr marL="0" lvl="0" indent="0" algn="ctr">
              <a:lnSpc>
                <a:spcPts val="5280"/>
              </a:lnSpc>
              <a:spcBef>
                <a:spcPct val="0"/>
              </a:spcBef>
            </a:pPr>
            <a:r>
              <a:rPr lang="en-US" sz="3600" u="none" spc="96" dirty="0">
                <a:solidFill>
                  <a:srgbClr val="7030A0"/>
                </a:solidFill>
                <a:latin typeface="Roboto Bold"/>
              </a:rPr>
              <a:t>YEARLY PROJECTED FINANCIAL INCOME GOALS FOR EACH FRANCHISE LOCATION IN AN OPERATIONAL YEAR AFTER POC (TESTING THE WATER)</a:t>
            </a:r>
          </a:p>
        </p:txBody>
      </p:sp>
      <p:sp>
        <p:nvSpPr>
          <p:cNvPr id="16" name="TextBox 16"/>
          <p:cNvSpPr txBox="1"/>
          <p:nvPr/>
        </p:nvSpPr>
        <p:spPr>
          <a:xfrm>
            <a:off x="7717030" y="8262764"/>
            <a:ext cx="2920648" cy="804707"/>
          </a:xfrm>
          <a:prstGeom prst="rect">
            <a:avLst/>
          </a:prstGeom>
        </p:spPr>
        <p:txBody>
          <a:bodyPr lIns="0" tIns="0" rIns="0" bIns="0" rtlCol="0" anchor="t">
            <a:spAutoFit/>
          </a:bodyPr>
          <a:lstStyle/>
          <a:p>
            <a:pPr marL="0" lvl="0" indent="0" algn="ctr">
              <a:lnSpc>
                <a:spcPts val="6908"/>
              </a:lnSpc>
              <a:spcBef>
                <a:spcPct val="0"/>
              </a:spcBef>
              <a:buFont typeface="Arial"/>
              <a:buChar char="•"/>
            </a:pPr>
            <a:r>
              <a:rPr lang="en-US" sz="4400" spc="176" dirty="0">
                <a:solidFill>
                  <a:srgbClr val="1C2A3E"/>
                </a:solidFill>
                <a:latin typeface="Roboto"/>
              </a:rPr>
              <a:t>50</a:t>
            </a:r>
            <a:r>
              <a:rPr lang="en-US" sz="4400" u="none" spc="176" dirty="0">
                <a:solidFill>
                  <a:srgbClr val="1C2A3E"/>
                </a:solidFill>
                <a:latin typeface="Roboto"/>
              </a:rPr>
              <a:t>-70K</a:t>
            </a:r>
          </a:p>
        </p:txBody>
      </p:sp>
      <p:pic>
        <p:nvPicPr>
          <p:cNvPr id="17" name="Picture 17"/>
          <p:cNvPicPr>
            <a:picLocks noChangeAspect="1"/>
          </p:cNvPicPr>
          <p:nvPr/>
        </p:nvPicPr>
        <p:blipFill>
          <a:blip r:embed="rId3"/>
          <a:srcRect/>
          <a:stretch>
            <a:fillRect/>
          </a:stretch>
        </p:blipFill>
        <p:spPr>
          <a:xfrm rot="8897896">
            <a:off x="8359172" y="6232527"/>
            <a:ext cx="1636362" cy="1636362"/>
          </a:xfrm>
          <a:prstGeom prst="rect">
            <a:avLst/>
          </a:prstGeom>
        </p:spPr>
      </p:pic>
      <p:pic>
        <p:nvPicPr>
          <p:cNvPr id="18" name="Picture 18"/>
          <p:cNvPicPr>
            <a:picLocks noChangeAspect="1"/>
          </p:cNvPicPr>
          <p:nvPr/>
        </p:nvPicPr>
        <p:blipFill>
          <a:blip r:embed="rId4"/>
          <a:srcRect/>
          <a:stretch>
            <a:fillRect/>
          </a:stretch>
        </p:blipFill>
        <p:spPr>
          <a:xfrm rot="8897896">
            <a:off x="14197998" y="6232528"/>
            <a:ext cx="1636362" cy="1636362"/>
          </a:xfrm>
          <a:prstGeom prst="rect">
            <a:avLst/>
          </a:prstGeom>
        </p:spPr>
      </p:pic>
      <p:sp>
        <p:nvSpPr>
          <p:cNvPr id="19" name="TextBox 19"/>
          <p:cNvSpPr txBox="1"/>
          <p:nvPr/>
        </p:nvSpPr>
        <p:spPr>
          <a:xfrm>
            <a:off x="8621693" y="6727396"/>
            <a:ext cx="1111323" cy="818010"/>
          </a:xfrm>
          <a:prstGeom prst="rect">
            <a:avLst/>
          </a:prstGeom>
        </p:spPr>
        <p:txBody>
          <a:bodyPr lIns="0" tIns="0" rIns="0" bIns="0" rtlCol="0" anchor="t">
            <a:spAutoFit/>
          </a:bodyPr>
          <a:lstStyle/>
          <a:p>
            <a:pPr marL="0" lvl="0" indent="0" algn="ctr">
              <a:lnSpc>
                <a:spcPts val="6431"/>
              </a:lnSpc>
              <a:spcBef>
                <a:spcPct val="0"/>
              </a:spcBef>
            </a:pPr>
            <a:r>
              <a:rPr lang="en-US" sz="5846" u="none" spc="292" dirty="0">
                <a:solidFill>
                  <a:srgbClr val="FFFFFF"/>
                </a:solidFill>
                <a:latin typeface="Roboto Bold"/>
              </a:rPr>
              <a:t>2</a:t>
            </a:r>
          </a:p>
        </p:txBody>
      </p:sp>
      <p:sp>
        <p:nvSpPr>
          <p:cNvPr id="20" name="TextBox 20"/>
          <p:cNvSpPr txBox="1"/>
          <p:nvPr/>
        </p:nvSpPr>
        <p:spPr>
          <a:xfrm>
            <a:off x="13555855" y="8262764"/>
            <a:ext cx="2920648" cy="838392"/>
          </a:xfrm>
          <a:prstGeom prst="rect">
            <a:avLst/>
          </a:prstGeom>
        </p:spPr>
        <p:txBody>
          <a:bodyPr lIns="0" tIns="0" rIns="0" bIns="0" rtlCol="0" anchor="t">
            <a:spAutoFit/>
          </a:bodyPr>
          <a:lstStyle/>
          <a:p>
            <a:pPr marL="0" lvl="0" indent="0" algn="ctr">
              <a:lnSpc>
                <a:spcPts val="6908"/>
              </a:lnSpc>
              <a:spcBef>
                <a:spcPct val="0"/>
              </a:spcBef>
              <a:buFont typeface="Arial"/>
              <a:buChar char="•"/>
            </a:pPr>
            <a:r>
              <a:rPr lang="en-US" sz="4400" u="none" spc="176" dirty="0">
                <a:solidFill>
                  <a:srgbClr val="1C2A3E"/>
                </a:solidFill>
                <a:latin typeface="Roboto"/>
              </a:rPr>
              <a:t>100-120K</a:t>
            </a:r>
          </a:p>
        </p:txBody>
      </p:sp>
      <p:grpSp>
        <p:nvGrpSpPr>
          <p:cNvPr id="21" name="Group 21"/>
          <p:cNvGrpSpPr>
            <a:grpSpLocks noChangeAspect="1"/>
          </p:cNvGrpSpPr>
          <p:nvPr/>
        </p:nvGrpSpPr>
        <p:grpSpPr>
          <a:xfrm>
            <a:off x="14182709" y="6217238"/>
            <a:ext cx="1666941" cy="1666941"/>
            <a:chOff x="0" y="0"/>
            <a:chExt cx="6350000" cy="6350000"/>
          </a:xfrm>
        </p:grpSpPr>
        <p:sp>
          <p:nvSpPr>
            <p:cNvPr id="22" name="Freeform 2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0000"/>
            </a:solidFill>
          </p:spPr>
        </p:sp>
      </p:grpSp>
      <p:sp>
        <p:nvSpPr>
          <p:cNvPr id="23" name="TextBox 23"/>
          <p:cNvSpPr txBox="1"/>
          <p:nvPr/>
        </p:nvSpPr>
        <p:spPr>
          <a:xfrm>
            <a:off x="14460518" y="6727396"/>
            <a:ext cx="1111323" cy="818010"/>
          </a:xfrm>
          <a:prstGeom prst="rect">
            <a:avLst/>
          </a:prstGeom>
        </p:spPr>
        <p:txBody>
          <a:bodyPr lIns="0" tIns="0" rIns="0" bIns="0" rtlCol="0" anchor="t">
            <a:spAutoFit/>
          </a:bodyPr>
          <a:lstStyle/>
          <a:p>
            <a:pPr marL="0" lvl="0" indent="0" algn="ctr">
              <a:lnSpc>
                <a:spcPts val="6431"/>
              </a:lnSpc>
              <a:spcBef>
                <a:spcPct val="0"/>
              </a:spcBef>
            </a:pPr>
            <a:r>
              <a:rPr lang="en-US" sz="5846" u="none" spc="292" dirty="0">
                <a:solidFill>
                  <a:srgbClr val="FFFFFF"/>
                </a:solidFill>
                <a:latin typeface="Roboto Bold"/>
              </a:rPr>
              <a:t>3</a:t>
            </a:r>
          </a:p>
        </p:txBody>
      </p:sp>
      <p:pic>
        <p:nvPicPr>
          <p:cNvPr id="24" name="Picture 24"/>
          <p:cNvPicPr>
            <a:picLocks noChangeAspect="1"/>
          </p:cNvPicPr>
          <p:nvPr/>
        </p:nvPicPr>
        <p:blipFill>
          <a:blip r:embed="rId5"/>
          <a:srcRect/>
          <a:stretch>
            <a:fillRect/>
          </a:stretch>
        </p:blipFill>
        <p:spPr>
          <a:xfrm rot="2162192">
            <a:off x="-3007354" y="8327833"/>
            <a:ext cx="6060138" cy="4090593"/>
          </a:xfrm>
          <a:prstGeom prst="rect">
            <a:avLst/>
          </a:prstGeom>
        </p:spPr>
      </p:pic>
      <p:pic>
        <p:nvPicPr>
          <p:cNvPr id="25" name="Picture 25"/>
          <p:cNvPicPr>
            <a:picLocks noChangeAspect="1"/>
          </p:cNvPicPr>
          <p:nvPr/>
        </p:nvPicPr>
        <p:blipFill>
          <a:blip r:embed="rId6"/>
          <a:srcRect/>
          <a:stretch>
            <a:fillRect/>
          </a:stretch>
        </p:blipFill>
        <p:spPr>
          <a:xfrm rot="8838487">
            <a:off x="-515798" y="7623076"/>
            <a:ext cx="970442" cy="970442"/>
          </a:xfrm>
          <a:prstGeom prst="rect">
            <a:avLst/>
          </a:prstGeom>
        </p:spPr>
      </p:pic>
      <p:pic>
        <p:nvPicPr>
          <p:cNvPr id="26" name="Picture 26"/>
          <p:cNvPicPr>
            <a:picLocks noChangeAspect="1"/>
          </p:cNvPicPr>
          <p:nvPr/>
        </p:nvPicPr>
        <p:blipFill>
          <a:blip r:embed="rId7"/>
          <a:srcRect/>
          <a:stretch>
            <a:fillRect/>
          </a:stretch>
        </p:blipFill>
        <p:spPr>
          <a:xfrm rot="-7736567">
            <a:off x="12052535" y="-3582638"/>
            <a:ext cx="8962192" cy="6049479"/>
          </a:xfrm>
          <a:prstGeom prst="rect">
            <a:avLst/>
          </a:prstGeom>
        </p:spPr>
      </p:pic>
      <p:pic>
        <p:nvPicPr>
          <p:cNvPr id="27" name="Picture 27"/>
          <p:cNvPicPr>
            <a:picLocks noChangeAspect="1"/>
          </p:cNvPicPr>
          <p:nvPr/>
        </p:nvPicPr>
        <p:blipFill>
          <a:blip r:embed="rId8"/>
          <a:srcRect/>
          <a:stretch>
            <a:fillRect/>
          </a:stretch>
        </p:blipFill>
        <p:spPr>
          <a:xfrm>
            <a:off x="15663696" y="9615793"/>
            <a:ext cx="2624304" cy="572973"/>
          </a:xfrm>
          <a:prstGeom prst="rect">
            <a:avLst/>
          </a:prstGeom>
        </p:spPr>
      </p:pic>
      <p:sp>
        <p:nvSpPr>
          <p:cNvPr id="28" name="TextBox 28"/>
          <p:cNvSpPr txBox="1"/>
          <p:nvPr/>
        </p:nvSpPr>
        <p:spPr>
          <a:xfrm>
            <a:off x="-30577" y="104057"/>
            <a:ext cx="11277601" cy="478914"/>
          </a:xfrm>
          <a:prstGeom prst="rect">
            <a:avLst/>
          </a:prstGeom>
        </p:spPr>
        <p:txBody>
          <a:bodyPr wrap="square" lIns="0" tIns="0" rIns="0" bIns="0" rtlCol="0" anchor="t">
            <a:spAutoFit/>
          </a:bodyPr>
          <a:lstStyle/>
          <a:p>
            <a:pPr algn="ctr">
              <a:lnSpc>
                <a:spcPts val="4058"/>
              </a:lnSpc>
              <a:spcBef>
                <a:spcPct val="0"/>
              </a:spcBef>
            </a:pPr>
            <a:r>
              <a:rPr lang="en-US" sz="2898" dirty="0">
                <a:solidFill>
                  <a:srgbClr val="7030A0"/>
                </a:solidFill>
                <a:latin typeface="Arimo"/>
              </a:rPr>
              <a:t>Franchise Onboarding – Set your Financial Goals and Objectives</a:t>
            </a:r>
          </a:p>
        </p:txBody>
      </p:sp>
      <p:sp>
        <p:nvSpPr>
          <p:cNvPr id="29" name="TextBox 29"/>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30" name="TextBox 2"/>
          <p:cNvSpPr txBox="1"/>
          <p:nvPr/>
        </p:nvSpPr>
        <p:spPr>
          <a:xfrm>
            <a:off x="1878205" y="5291209"/>
            <a:ext cx="2920648" cy="804707"/>
          </a:xfrm>
          <a:prstGeom prst="rect">
            <a:avLst/>
          </a:prstGeom>
        </p:spPr>
        <p:txBody>
          <a:bodyPr lIns="0" tIns="0" rIns="0" bIns="0" rtlCol="0" anchor="t">
            <a:spAutoFit/>
          </a:bodyPr>
          <a:lstStyle/>
          <a:p>
            <a:pPr marL="0" lvl="0" indent="0" algn="ctr">
              <a:lnSpc>
                <a:spcPts val="6908"/>
              </a:lnSpc>
              <a:spcBef>
                <a:spcPct val="0"/>
              </a:spcBef>
            </a:pPr>
            <a:r>
              <a:rPr lang="en-US" sz="4400" u="none" spc="176" dirty="0">
                <a:solidFill>
                  <a:srgbClr val="1C2A3E"/>
                </a:solidFill>
                <a:latin typeface="Roboto"/>
              </a:rPr>
              <a:t>OP YEAR</a:t>
            </a:r>
          </a:p>
        </p:txBody>
      </p:sp>
      <p:sp>
        <p:nvSpPr>
          <p:cNvPr id="33" name="TextBox 2"/>
          <p:cNvSpPr txBox="1"/>
          <p:nvPr/>
        </p:nvSpPr>
        <p:spPr>
          <a:xfrm>
            <a:off x="7762282" y="5291209"/>
            <a:ext cx="2920648" cy="804707"/>
          </a:xfrm>
          <a:prstGeom prst="rect">
            <a:avLst/>
          </a:prstGeom>
        </p:spPr>
        <p:txBody>
          <a:bodyPr lIns="0" tIns="0" rIns="0" bIns="0" rtlCol="0" anchor="t">
            <a:spAutoFit/>
          </a:bodyPr>
          <a:lstStyle/>
          <a:p>
            <a:pPr lvl="0" algn="ctr">
              <a:lnSpc>
                <a:spcPts val="6908"/>
              </a:lnSpc>
              <a:spcBef>
                <a:spcPct val="0"/>
              </a:spcBef>
            </a:pPr>
            <a:r>
              <a:rPr lang="en-US" sz="4400" spc="176" dirty="0">
                <a:solidFill>
                  <a:srgbClr val="1C2A3E"/>
                </a:solidFill>
                <a:latin typeface="Roboto"/>
              </a:rPr>
              <a:t>OP YEAR</a:t>
            </a:r>
            <a:endParaRPr lang="en-US" sz="4400" u="none" spc="176" dirty="0">
              <a:solidFill>
                <a:srgbClr val="1C2A3E"/>
              </a:solidFill>
              <a:latin typeface="Roboto"/>
            </a:endParaRPr>
          </a:p>
        </p:txBody>
      </p:sp>
      <p:sp>
        <p:nvSpPr>
          <p:cNvPr id="34" name="TextBox 2"/>
          <p:cNvSpPr txBox="1"/>
          <p:nvPr/>
        </p:nvSpPr>
        <p:spPr>
          <a:xfrm>
            <a:off x="13524402" y="5291209"/>
            <a:ext cx="2920648" cy="804707"/>
          </a:xfrm>
          <a:prstGeom prst="rect">
            <a:avLst/>
          </a:prstGeom>
        </p:spPr>
        <p:txBody>
          <a:bodyPr lIns="0" tIns="0" rIns="0" bIns="0" rtlCol="0" anchor="t">
            <a:spAutoFit/>
          </a:bodyPr>
          <a:lstStyle/>
          <a:p>
            <a:pPr lvl="0" algn="ctr">
              <a:lnSpc>
                <a:spcPts val="6908"/>
              </a:lnSpc>
              <a:spcBef>
                <a:spcPct val="0"/>
              </a:spcBef>
            </a:pPr>
            <a:r>
              <a:rPr lang="en-US" sz="4400" spc="176" dirty="0">
                <a:solidFill>
                  <a:srgbClr val="1C2A3E"/>
                </a:solidFill>
                <a:latin typeface="Roboto"/>
              </a:rPr>
              <a:t>OP YEAR</a:t>
            </a:r>
            <a:endParaRPr lang="en-US" sz="4400" u="none" spc="176" dirty="0">
              <a:solidFill>
                <a:srgbClr val="1C2A3E"/>
              </a:solidFill>
              <a:latin typeface="Roboto"/>
            </a:endParaRPr>
          </a:p>
        </p:txBody>
      </p:sp>
      <p:sp>
        <p:nvSpPr>
          <p:cNvPr id="35" name="Rectangle 34"/>
          <p:cNvSpPr/>
          <p:nvPr/>
        </p:nvSpPr>
        <p:spPr>
          <a:xfrm>
            <a:off x="2012104" y="736624"/>
            <a:ext cx="14354296" cy="1823576"/>
          </a:xfrm>
          <a:prstGeom prst="rect">
            <a:avLst/>
          </a:prstGeom>
        </p:spPr>
        <p:txBody>
          <a:bodyPr wrap="square">
            <a:spAutoFit/>
          </a:bodyPr>
          <a:lstStyle/>
          <a:p>
            <a:pPr algn="ctr">
              <a:lnSpc>
                <a:spcPts val="13507"/>
              </a:lnSpc>
            </a:pPr>
            <a:r>
              <a:rPr lang="en-US" sz="7200" spc="-135" dirty="0">
                <a:solidFill>
                  <a:srgbClr val="7030A0"/>
                </a:solidFill>
                <a:latin typeface="Roboto Bold"/>
              </a:rPr>
              <a:t>Set Your Financial Income Goals</a:t>
            </a:r>
          </a:p>
        </p:txBody>
      </p:sp>
      <p:sp>
        <p:nvSpPr>
          <p:cNvPr id="36" name="TextBox 15">
            <a:extLst>
              <a:ext uri="{FF2B5EF4-FFF2-40B4-BE49-F238E27FC236}">
                <a16:creationId xmlns:a16="http://schemas.microsoft.com/office/drawing/2014/main" id="{D6B84785-2991-4665-960B-39378A4AFAE8}"/>
              </a:ext>
            </a:extLst>
          </p:cNvPr>
          <p:cNvSpPr txBox="1"/>
          <p:nvPr/>
        </p:nvSpPr>
        <p:spPr>
          <a:xfrm>
            <a:off x="2749514" y="2329956"/>
            <a:ext cx="12914182" cy="637995"/>
          </a:xfrm>
          <a:prstGeom prst="rect">
            <a:avLst/>
          </a:prstGeom>
          <a:solidFill>
            <a:srgbClr val="7030A0"/>
          </a:solidFill>
        </p:spPr>
        <p:txBody>
          <a:bodyPr wrap="square" lIns="0" tIns="0" rIns="0" bIns="0" rtlCol="0" anchor="t">
            <a:spAutoFit/>
          </a:bodyPr>
          <a:lstStyle/>
          <a:p>
            <a:pPr marL="0" lvl="0" indent="0" algn="ctr">
              <a:lnSpc>
                <a:spcPts val="5280"/>
              </a:lnSpc>
              <a:spcBef>
                <a:spcPct val="0"/>
              </a:spcBef>
            </a:pPr>
            <a:r>
              <a:rPr lang="en-US" sz="4000" u="none" spc="96" dirty="0">
                <a:solidFill>
                  <a:schemeClr val="bg1">
                    <a:lumMod val="95000"/>
                  </a:schemeClr>
                </a:solidFill>
                <a:latin typeface="Roboto Bold"/>
              </a:rPr>
              <a:t>Typical projected income goals for POC year is 30K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9" grpId="0"/>
      <p:bldP spid="20" grpId="0"/>
      <p:bldP spid="23" grpId="0"/>
      <p:bldP spid="30" grpId="0"/>
      <p:bldP spid="33" grpId="0"/>
      <p:bldP spid="34" grpId="0"/>
      <p:bldP spid="35"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12850">
            <a:off x="9146519" y="2198864"/>
            <a:ext cx="4228264" cy="3107774"/>
          </a:xfrm>
          <a:prstGeom prst="rect">
            <a:avLst/>
          </a:prstGeom>
        </p:spPr>
      </p:pic>
      <p:grpSp>
        <p:nvGrpSpPr>
          <p:cNvPr id="3" name="Group 3"/>
          <p:cNvGrpSpPr/>
          <p:nvPr/>
        </p:nvGrpSpPr>
        <p:grpSpPr>
          <a:xfrm>
            <a:off x="9358082" y="2832114"/>
            <a:ext cx="3509831" cy="1601836"/>
            <a:chOff x="0" y="0"/>
            <a:chExt cx="4679774" cy="2135781"/>
          </a:xfrm>
        </p:grpSpPr>
        <p:sp>
          <p:nvSpPr>
            <p:cNvPr id="4" name="TextBox 4"/>
            <p:cNvSpPr txBox="1"/>
            <p:nvPr/>
          </p:nvSpPr>
          <p:spPr>
            <a:xfrm>
              <a:off x="0" y="998693"/>
              <a:ext cx="4679774" cy="1137087"/>
            </a:xfrm>
            <a:prstGeom prst="rect">
              <a:avLst/>
            </a:prstGeom>
          </p:spPr>
          <p:txBody>
            <a:bodyPr lIns="0" tIns="0" rIns="0" bIns="0" rtlCol="0" anchor="t">
              <a:spAutoFit/>
            </a:bodyPr>
            <a:lstStyle/>
            <a:p>
              <a:pPr algn="ctr">
                <a:lnSpc>
                  <a:spcPts val="2200"/>
                </a:lnSpc>
              </a:pPr>
              <a:r>
                <a:rPr lang="en-US" sz="2000" spc="100">
                  <a:solidFill>
                    <a:srgbClr val="FFFFFF"/>
                  </a:solidFill>
                  <a:latin typeface="Roboto Bold"/>
                </a:rPr>
                <a:t>Worth Business Value Generated Per Year Per Location</a:t>
              </a:r>
            </a:p>
          </p:txBody>
        </p:sp>
        <p:sp>
          <p:nvSpPr>
            <p:cNvPr id="5" name="TextBox 5"/>
            <p:cNvSpPr txBox="1"/>
            <p:nvPr/>
          </p:nvSpPr>
          <p:spPr>
            <a:xfrm>
              <a:off x="0" y="28575"/>
              <a:ext cx="4679774" cy="932007"/>
            </a:xfrm>
            <a:prstGeom prst="rect">
              <a:avLst/>
            </a:prstGeom>
          </p:spPr>
          <p:txBody>
            <a:bodyPr lIns="0" tIns="0" rIns="0" bIns="0" rtlCol="0" anchor="t">
              <a:spAutoFit/>
            </a:bodyPr>
            <a:lstStyle/>
            <a:p>
              <a:pPr algn="ctr">
                <a:lnSpc>
                  <a:spcPts val="5212"/>
                </a:lnSpc>
              </a:pPr>
              <a:r>
                <a:rPr lang="en-US" sz="4738" spc="236">
                  <a:solidFill>
                    <a:srgbClr val="FFFFFF"/>
                  </a:solidFill>
                  <a:latin typeface="Roboto Bold"/>
                </a:rPr>
                <a:t>£1,250,000</a:t>
              </a:r>
            </a:p>
          </p:txBody>
        </p:sp>
      </p:grpSp>
      <p:pic>
        <p:nvPicPr>
          <p:cNvPr id="6" name="Picture 6"/>
          <p:cNvPicPr>
            <a:picLocks noChangeAspect="1"/>
          </p:cNvPicPr>
          <p:nvPr/>
        </p:nvPicPr>
        <p:blipFill>
          <a:blip r:embed="rId3"/>
          <a:srcRect/>
          <a:stretch>
            <a:fillRect/>
          </a:stretch>
        </p:blipFill>
        <p:spPr>
          <a:xfrm rot="9511109">
            <a:off x="6817300" y="6554565"/>
            <a:ext cx="4287256" cy="3322624"/>
          </a:xfrm>
          <a:prstGeom prst="rect">
            <a:avLst/>
          </a:prstGeom>
        </p:spPr>
      </p:pic>
      <p:grpSp>
        <p:nvGrpSpPr>
          <p:cNvPr id="7" name="Group 7"/>
          <p:cNvGrpSpPr/>
          <p:nvPr/>
        </p:nvGrpSpPr>
        <p:grpSpPr>
          <a:xfrm>
            <a:off x="7756816" y="7577204"/>
            <a:ext cx="2555674" cy="1619591"/>
            <a:chOff x="0" y="28575"/>
            <a:chExt cx="3407566" cy="2159455"/>
          </a:xfrm>
        </p:grpSpPr>
        <p:sp>
          <p:nvSpPr>
            <p:cNvPr id="8" name="TextBox 8"/>
            <p:cNvSpPr txBox="1"/>
            <p:nvPr/>
          </p:nvSpPr>
          <p:spPr>
            <a:xfrm>
              <a:off x="0" y="1008219"/>
              <a:ext cx="3407566" cy="1179811"/>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Phone Call Response Per Month</a:t>
              </a:r>
            </a:p>
          </p:txBody>
        </p:sp>
        <p:sp>
          <p:nvSpPr>
            <p:cNvPr id="9" name="TextBox 9"/>
            <p:cNvSpPr txBox="1"/>
            <p:nvPr/>
          </p:nvSpPr>
          <p:spPr>
            <a:xfrm>
              <a:off x="0" y="28575"/>
              <a:ext cx="3407566" cy="932007"/>
            </a:xfrm>
            <a:prstGeom prst="rect">
              <a:avLst/>
            </a:prstGeom>
          </p:spPr>
          <p:txBody>
            <a:bodyPr lIns="0" tIns="0" rIns="0" bIns="0" rtlCol="0" anchor="t">
              <a:spAutoFit/>
            </a:bodyPr>
            <a:lstStyle/>
            <a:p>
              <a:pPr algn="ctr">
                <a:lnSpc>
                  <a:spcPts val="5212"/>
                </a:lnSpc>
              </a:pPr>
              <a:r>
                <a:rPr lang="en-US" sz="4738" spc="236">
                  <a:solidFill>
                    <a:srgbClr val="FFFFFF"/>
                  </a:solidFill>
                  <a:latin typeface="Roboto Bold"/>
                </a:rPr>
                <a:t>1-2</a:t>
              </a:r>
            </a:p>
          </p:txBody>
        </p:sp>
      </p:grpSp>
      <p:pic>
        <p:nvPicPr>
          <p:cNvPr id="10" name="Picture 10"/>
          <p:cNvPicPr>
            <a:picLocks noChangeAspect="1"/>
          </p:cNvPicPr>
          <p:nvPr/>
        </p:nvPicPr>
        <p:blipFill>
          <a:blip r:embed="rId4"/>
          <a:srcRect/>
          <a:stretch>
            <a:fillRect/>
          </a:stretch>
        </p:blipFill>
        <p:spPr>
          <a:xfrm>
            <a:off x="3945708" y="1993809"/>
            <a:ext cx="4523133" cy="3053115"/>
          </a:xfrm>
          <a:prstGeom prst="rect">
            <a:avLst/>
          </a:prstGeom>
        </p:spPr>
      </p:pic>
      <p:grpSp>
        <p:nvGrpSpPr>
          <p:cNvPr id="11" name="Group 11"/>
          <p:cNvGrpSpPr/>
          <p:nvPr/>
        </p:nvGrpSpPr>
        <p:grpSpPr>
          <a:xfrm>
            <a:off x="4336362" y="3133605"/>
            <a:ext cx="3271292" cy="1326030"/>
            <a:chOff x="0" y="0"/>
            <a:chExt cx="4361722" cy="1768040"/>
          </a:xfrm>
        </p:grpSpPr>
        <p:sp>
          <p:nvSpPr>
            <p:cNvPr id="12" name="TextBox 12"/>
            <p:cNvSpPr txBox="1"/>
            <p:nvPr/>
          </p:nvSpPr>
          <p:spPr>
            <a:xfrm>
              <a:off x="0" y="998693"/>
              <a:ext cx="4361722" cy="769347"/>
            </a:xfrm>
            <a:prstGeom prst="rect">
              <a:avLst/>
            </a:prstGeom>
          </p:spPr>
          <p:txBody>
            <a:bodyPr lIns="0" tIns="0" rIns="0" bIns="0" rtlCol="0" anchor="t">
              <a:spAutoFit/>
            </a:bodyPr>
            <a:lstStyle/>
            <a:p>
              <a:pPr algn="ctr">
                <a:lnSpc>
                  <a:spcPts val="2200"/>
                </a:lnSpc>
              </a:pPr>
              <a:r>
                <a:rPr lang="en-US" sz="2000" spc="100" dirty="0">
                  <a:solidFill>
                    <a:srgbClr val="FFFFFF"/>
                  </a:solidFill>
                  <a:latin typeface="Roboto Bold"/>
                </a:rPr>
                <a:t>New Customers Severed Per Year Per Location</a:t>
              </a:r>
            </a:p>
          </p:txBody>
        </p:sp>
        <p:sp>
          <p:nvSpPr>
            <p:cNvPr id="13" name="TextBox 13"/>
            <p:cNvSpPr txBox="1"/>
            <p:nvPr/>
          </p:nvSpPr>
          <p:spPr>
            <a:xfrm>
              <a:off x="0" y="28575"/>
              <a:ext cx="4361722" cy="932007"/>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1250</a:t>
              </a:r>
            </a:p>
          </p:txBody>
        </p:sp>
      </p:grpSp>
      <p:pic>
        <p:nvPicPr>
          <p:cNvPr id="14" name="Picture 14"/>
          <p:cNvPicPr>
            <a:picLocks noChangeAspect="1"/>
          </p:cNvPicPr>
          <p:nvPr/>
        </p:nvPicPr>
        <p:blipFill>
          <a:blip r:embed="rId5"/>
          <a:srcRect/>
          <a:stretch>
            <a:fillRect/>
          </a:stretch>
        </p:blipFill>
        <p:spPr>
          <a:xfrm rot="157145">
            <a:off x="11691552" y="6457712"/>
            <a:ext cx="4664899" cy="3708594"/>
          </a:xfrm>
          <a:prstGeom prst="rect">
            <a:avLst/>
          </a:prstGeom>
        </p:spPr>
      </p:pic>
      <p:grpSp>
        <p:nvGrpSpPr>
          <p:cNvPr id="15" name="Group 15"/>
          <p:cNvGrpSpPr/>
          <p:nvPr/>
        </p:nvGrpSpPr>
        <p:grpSpPr>
          <a:xfrm>
            <a:off x="12712783" y="7598782"/>
            <a:ext cx="2555674" cy="1324638"/>
            <a:chOff x="0" y="28575"/>
            <a:chExt cx="3407566" cy="1766184"/>
          </a:xfrm>
        </p:grpSpPr>
        <p:sp>
          <p:nvSpPr>
            <p:cNvPr id="16" name="TextBox 16"/>
            <p:cNvSpPr txBox="1"/>
            <p:nvPr/>
          </p:nvSpPr>
          <p:spPr>
            <a:xfrm>
              <a:off x="0" y="1008219"/>
              <a:ext cx="3407566" cy="786540"/>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Meetings Per Month</a:t>
              </a:r>
            </a:p>
          </p:txBody>
        </p:sp>
        <p:sp>
          <p:nvSpPr>
            <p:cNvPr id="17" name="TextBox 17"/>
            <p:cNvSpPr txBox="1"/>
            <p:nvPr/>
          </p:nvSpPr>
          <p:spPr>
            <a:xfrm>
              <a:off x="0" y="28575"/>
              <a:ext cx="3407566" cy="932007"/>
            </a:xfrm>
            <a:prstGeom prst="rect">
              <a:avLst/>
            </a:prstGeom>
          </p:spPr>
          <p:txBody>
            <a:bodyPr lIns="0" tIns="0" rIns="0" bIns="0" rtlCol="0" anchor="t">
              <a:spAutoFit/>
            </a:bodyPr>
            <a:lstStyle/>
            <a:p>
              <a:pPr algn="ctr">
                <a:lnSpc>
                  <a:spcPts val="5212"/>
                </a:lnSpc>
              </a:pPr>
              <a:r>
                <a:rPr lang="en-US" sz="4738" spc="236">
                  <a:solidFill>
                    <a:srgbClr val="FFFFFF"/>
                  </a:solidFill>
                  <a:latin typeface="Roboto Bold"/>
                </a:rPr>
                <a:t>0-1</a:t>
              </a:r>
            </a:p>
          </p:txBody>
        </p:sp>
      </p:grpSp>
      <p:pic>
        <p:nvPicPr>
          <p:cNvPr id="18" name="Picture 18"/>
          <p:cNvPicPr>
            <a:picLocks noChangeAspect="1"/>
          </p:cNvPicPr>
          <p:nvPr/>
        </p:nvPicPr>
        <p:blipFill>
          <a:blip r:embed="rId5"/>
          <a:srcRect/>
          <a:stretch>
            <a:fillRect/>
          </a:stretch>
        </p:blipFill>
        <p:spPr>
          <a:xfrm rot="157145">
            <a:off x="1719041" y="6563115"/>
            <a:ext cx="4523151" cy="3595905"/>
          </a:xfrm>
          <a:prstGeom prst="rect">
            <a:avLst/>
          </a:prstGeom>
        </p:spPr>
      </p:pic>
      <p:grpSp>
        <p:nvGrpSpPr>
          <p:cNvPr id="19" name="Group 19"/>
          <p:cNvGrpSpPr/>
          <p:nvPr/>
        </p:nvGrpSpPr>
        <p:grpSpPr>
          <a:xfrm>
            <a:off x="2553069" y="7564685"/>
            <a:ext cx="2555674" cy="1360806"/>
            <a:chOff x="0" y="0"/>
            <a:chExt cx="3407566" cy="1814408"/>
          </a:xfrm>
        </p:grpSpPr>
        <p:sp>
          <p:nvSpPr>
            <p:cNvPr id="20" name="TextBox 20"/>
            <p:cNvSpPr txBox="1"/>
            <p:nvPr/>
          </p:nvSpPr>
          <p:spPr>
            <a:xfrm>
              <a:off x="0" y="1008218"/>
              <a:ext cx="3407566" cy="806190"/>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Email Response Per Month</a:t>
              </a:r>
            </a:p>
          </p:txBody>
        </p:sp>
        <p:sp>
          <p:nvSpPr>
            <p:cNvPr id="21" name="TextBox 21"/>
            <p:cNvSpPr txBox="1"/>
            <p:nvPr/>
          </p:nvSpPr>
          <p:spPr>
            <a:xfrm>
              <a:off x="0" y="28575"/>
              <a:ext cx="3407566" cy="932007"/>
            </a:xfrm>
            <a:prstGeom prst="rect">
              <a:avLst/>
            </a:prstGeom>
          </p:spPr>
          <p:txBody>
            <a:bodyPr lIns="0" tIns="0" rIns="0" bIns="0" rtlCol="0" anchor="t">
              <a:spAutoFit/>
            </a:bodyPr>
            <a:lstStyle/>
            <a:p>
              <a:pPr algn="ctr">
                <a:lnSpc>
                  <a:spcPts val="5212"/>
                </a:lnSpc>
              </a:pPr>
              <a:r>
                <a:rPr lang="en-US" sz="4738" spc="236">
                  <a:solidFill>
                    <a:srgbClr val="FFFFFF"/>
                  </a:solidFill>
                  <a:latin typeface="Roboto Bold"/>
                </a:rPr>
                <a:t>2-4</a:t>
              </a:r>
            </a:p>
          </p:txBody>
        </p:sp>
      </p:grpSp>
      <p:grpSp>
        <p:nvGrpSpPr>
          <p:cNvPr id="22" name="Group 22"/>
          <p:cNvGrpSpPr/>
          <p:nvPr/>
        </p:nvGrpSpPr>
        <p:grpSpPr>
          <a:xfrm>
            <a:off x="759500" y="774741"/>
            <a:ext cx="16739182" cy="1563009"/>
            <a:chOff x="0" y="0"/>
            <a:chExt cx="22318909" cy="2084012"/>
          </a:xfrm>
        </p:grpSpPr>
        <p:sp>
          <p:nvSpPr>
            <p:cNvPr id="23" name="TextBox 23"/>
            <p:cNvSpPr txBox="1"/>
            <p:nvPr/>
          </p:nvSpPr>
          <p:spPr>
            <a:xfrm>
              <a:off x="0" y="57150"/>
              <a:ext cx="22318909" cy="1322509"/>
            </a:xfrm>
            <a:prstGeom prst="rect">
              <a:avLst/>
            </a:prstGeom>
          </p:spPr>
          <p:txBody>
            <a:bodyPr lIns="0" tIns="0" rIns="0" bIns="0" rtlCol="0" anchor="t">
              <a:spAutoFit/>
            </a:bodyPr>
            <a:lstStyle/>
            <a:p>
              <a:pPr marL="0" lvl="0" indent="0" algn="ctr">
                <a:lnSpc>
                  <a:spcPts val="7479"/>
                </a:lnSpc>
                <a:spcBef>
                  <a:spcPct val="0"/>
                </a:spcBef>
              </a:pPr>
              <a:r>
                <a:rPr lang="en-US" sz="6799" u="none" spc="135" dirty="0">
                  <a:solidFill>
                    <a:schemeClr val="bg1"/>
                  </a:solidFill>
                  <a:latin typeface="Roboto Bold"/>
                </a:rPr>
                <a:t>Set your projected business value goals</a:t>
              </a:r>
            </a:p>
          </p:txBody>
        </p:sp>
        <p:sp>
          <p:nvSpPr>
            <p:cNvPr id="24" name="TextBox 24"/>
            <p:cNvSpPr txBox="1"/>
            <p:nvPr/>
          </p:nvSpPr>
          <p:spPr>
            <a:xfrm>
              <a:off x="791297" y="1584287"/>
              <a:ext cx="20736315" cy="499724"/>
            </a:xfrm>
            <a:prstGeom prst="rect">
              <a:avLst/>
            </a:prstGeom>
          </p:spPr>
          <p:txBody>
            <a:bodyPr lIns="0" tIns="0" rIns="0" bIns="0" rtlCol="0" anchor="t">
              <a:spAutoFit/>
            </a:bodyPr>
            <a:lstStyle/>
            <a:p>
              <a:pPr marL="0" lvl="0" indent="0" algn="ctr">
                <a:lnSpc>
                  <a:spcPts val="3297"/>
                </a:lnSpc>
                <a:buFont typeface="Arial"/>
                <a:buChar char="•"/>
              </a:pPr>
              <a:endParaRPr/>
            </a:p>
          </p:txBody>
        </p:sp>
      </p:grpSp>
      <p:pic>
        <p:nvPicPr>
          <p:cNvPr id="25" name="Picture 25"/>
          <p:cNvPicPr>
            <a:picLocks noChangeAspect="1"/>
          </p:cNvPicPr>
          <p:nvPr/>
        </p:nvPicPr>
        <p:blipFill>
          <a:blip r:embed="rId6"/>
          <a:srcRect/>
          <a:stretch>
            <a:fillRect/>
          </a:stretch>
        </p:blipFill>
        <p:spPr>
          <a:xfrm>
            <a:off x="15663696" y="9615793"/>
            <a:ext cx="2624304" cy="572973"/>
          </a:xfrm>
          <a:prstGeom prst="rect">
            <a:avLst/>
          </a:prstGeom>
        </p:spPr>
      </p:pic>
      <p:sp>
        <p:nvSpPr>
          <p:cNvPr id="27" name="TextBox 27"/>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grpSp>
        <p:nvGrpSpPr>
          <p:cNvPr id="28" name="Group 28"/>
          <p:cNvGrpSpPr/>
          <p:nvPr/>
        </p:nvGrpSpPr>
        <p:grpSpPr>
          <a:xfrm>
            <a:off x="950000" y="5467667"/>
            <a:ext cx="16739182" cy="1563009"/>
            <a:chOff x="0" y="0"/>
            <a:chExt cx="22318909" cy="2084012"/>
          </a:xfrm>
        </p:grpSpPr>
        <p:sp>
          <p:nvSpPr>
            <p:cNvPr id="29" name="TextBox 29"/>
            <p:cNvSpPr txBox="1"/>
            <p:nvPr/>
          </p:nvSpPr>
          <p:spPr>
            <a:xfrm>
              <a:off x="0" y="57150"/>
              <a:ext cx="22318909" cy="1322509"/>
            </a:xfrm>
            <a:prstGeom prst="rect">
              <a:avLst/>
            </a:prstGeom>
          </p:spPr>
          <p:txBody>
            <a:bodyPr lIns="0" tIns="0" rIns="0" bIns="0" rtlCol="0" anchor="t">
              <a:spAutoFit/>
            </a:bodyPr>
            <a:lstStyle/>
            <a:p>
              <a:pPr marL="0" lvl="0" indent="0" algn="ctr">
                <a:lnSpc>
                  <a:spcPts val="7479"/>
                </a:lnSpc>
                <a:spcBef>
                  <a:spcPct val="0"/>
                </a:spcBef>
              </a:pPr>
              <a:r>
                <a:rPr lang="en-US" sz="6799" spc="135" dirty="0">
                  <a:solidFill>
                    <a:srgbClr val="99EDFF"/>
                  </a:solidFill>
                  <a:latin typeface="Roboto Bold"/>
                </a:rPr>
                <a:t>What e</a:t>
              </a:r>
              <a:r>
                <a:rPr lang="en-US" sz="6799" u="none" spc="135" dirty="0">
                  <a:solidFill>
                    <a:srgbClr val="99EDFF"/>
                  </a:solidFill>
                  <a:latin typeface="Roboto Bold"/>
                </a:rPr>
                <a:t>ach customer engagement takes</a:t>
              </a:r>
            </a:p>
          </p:txBody>
        </p:sp>
        <p:sp>
          <p:nvSpPr>
            <p:cNvPr id="30" name="TextBox 30"/>
            <p:cNvSpPr txBox="1"/>
            <p:nvPr/>
          </p:nvSpPr>
          <p:spPr>
            <a:xfrm>
              <a:off x="791297" y="1584287"/>
              <a:ext cx="20736315" cy="499724"/>
            </a:xfrm>
            <a:prstGeom prst="rect">
              <a:avLst/>
            </a:prstGeom>
          </p:spPr>
          <p:txBody>
            <a:bodyPr lIns="0" tIns="0" rIns="0" bIns="0" rtlCol="0" anchor="t">
              <a:spAutoFit/>
            </a:bodyPr>
            <a:lstStyle/>
            <a:p>
              <a:pPr marL="0" lvl="0" indent="0" algn="ctr">
                <a:lnSpc>
                  <a:spcPts val="3297"/>
                </a:lnSpc>
                <a:buFont typeface="Arial"/>
                <a:buChar char="•"/>
              </a:pPr>
              <a:endParaRPr/>
            </a:p>
          </p:txBody>
        </p:sp>
      </p:grpSp>
      <p:pic>
        <p:nvPicPr>
          <p:cNvPr id="31" name="Picture 6">
            <a:extLst>
              <a:ext uri="{FF2B5EF4-FFF2-40B4-BE49-F238E27FC236}">
                <a16:creationId xmlns:a16="http://schemas.microsoft.com/office/drawing/2014/main" id="{72FE0F2B-8BC5-425D-B33D-3632A4D1AE79}"/>
              </a:ext>
            </a:extLst>
          </p:cNvPr>
          <p:cNvPicPr>
            <a:picLocks noChangeAspect="1"/>
          </p:cNvPicPr>
          <p:nvPr/>
        </p:nvPicPr>
        <p:blipFill>
          <a:blip r:embed="rId3"/>
          <a:srcRect/>
          <a:stretch>
            <a:fillRect/>
          </a:stretch>
        </p:blipFill>
        <p:spPr>
          <a:xfrm rot="9511109">
            <a:off x="6817300" y="6639232"/>
            <a:ext cx="4287256" cy="3322624"/>
          </a:xfrm>
          <a:prstGeom prst="rect">
            <a:avLst/>
          </a:prstGeom>
        </p:spPr>
      </p:pic>
      <p:grpSp>
        <p:nvGrpSpPr>
          <p:cNvPr id="32" name="Group 7">
            <a:extLst>
              <a:ext uri="{FF2B5EF4-FFF2-40B4-BE49-F238E27FC236}">
                <a16:creationId xmlns:a16="http://schemas.microsoft.com/office/drawing/2014/main" id="{5E9B24C2-5E3C-4E1C-8D6B-CF5C87754F0D}"/>
              </a:ext>
            </a:extLst>
          </p:cNvPr>
          <p:cNvGrpSpPr/>
          <p:nvPr/>
        </p:nvGrpSpPr>
        <p:grpSpPr>
          <a:xfrm>
            <a:off x="7756816" y="7661871"/>
            <a:ext cx="2555674" cy="1619591"/>
            <a:chOff x="0" y="28575"/>
            <a:chExt cx="3407566" cy="2159455"/>
          </a:xfrm>
        </p:grpSpPr>
        <p:sp>
          <p:nvSpPr>
            <p:cNvPr id="33" name="TextBox 8">
              <a:extLst>
                <a:ext uri="{FF2B5EF4-FFF2-40B4-BE49-F238E27FC236}">
                  <a16:creationId xmlns:a16="http://schemas.microsoft.com/office/drawing/2014/main" id="{424A5F67-511B-4302-BE80-E2B0B6DC310C}"/>
                </a:ext>
              </a:extLst>
            </p:cNvPr>
            <p:cNvSpPr txBox="1"/>
            <p:nvPr/>
          </p:nvSpPr>
          <p:spPr>
            <a:xfrm>
              <a:off x="0" y="1008219"/>
              <a:ext cx="3407566" cy="1179811"/>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Phone Call Response Per Month</a:t>
              </a:r>
            </a:p>
          </p:txBody>
        </p:sp>
        <p:sp>
          <p:nvSpPr>
            <p:cNvPr id="34" name="TextBox 9">
              <a:extLst>
                <a:ext uri="{FF2B5EF4-FFF2-40B4-BE49-F238E27FC236}">
                  <a16:creationId xmlns:a16="http://schemas.microsoft.com/office/drawing/2014/main" id="{5F02B2DF-64A0-4E78-B60E-5558061CA207}"/>
                </a:ext>
              </a:extLst>
            </p:cNvPr>
            <p:cNvSpPr txBox="1"/>
            <p:nvPr/>
          </p:nvSpPr>
          <p:spPr>
            <a:xfrm>
              <a:off x="0" y="28575"/>
              <a:ext cx="3407566" cy="932007"/>
            </a:xfrm>
            <a:prstGeom prst="rect">
              <a:avLst/>
            </a:prstGeom>
          </p:spPr>
          <p:txBody>
            <a:bodyPr lIns="0" tIns="0" rIns="0" bIns="0" rtlCol="0" anchor="t">
              <a:spAutoFit/>
            </a:bodyPr>
            <a:lstStyle/>
            <a:p>
              <a:pPr algn="ctr">
                <a:lnSpc>
                  <a:spcPts val="5212"/>
                </a:lnSpc>
              </a:pPr>
              <a:r>
                <a:rPr lang="en-US" sz="4738" spc="236">
                  <a:solidFill>
                    <a:srgbClr val="FFFFFF"/>
                  </a:solidFill>
                  <a:latin typeface="Roboto Bold"/>
                </a:rPr>
                <a:t>1-2</a:t>
              </a:r>
            </a:p>
          </p:txBody>
        </p:sp>
      </p:grpSp>
    </p:spTree>
    <p:extLst>
      <p:ext uri="{BB962C8B-B14F-4D97-AF65-F5344CB8AC3E}">
        <p14:creationId xmlns:p14="http://schemas.microsoft.com/office/powerpoint/2010/main" val="32196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885A718B-3BEA-4B2F-B35F-432E4A351724}"/>
              </a:ext>
            </a:extLst>
          </p:cNvPr>
          <p:cNvGrpSpPr/>
          <p:nvPr/>
        </p:nvGrpSpPr>
        <p:grpSpPr>
          <a:xfrm>
            <a:off x="12612393" y="1725368"/>
            <a:ext cx="4228264" cy="3107774"/>
            <a:chOff x="7107000" y="1849839"/>
            <a:chExt cx="4228264" cy="3107774"/>
          </a:xfrm>
        </p:grpSpPr>
        <p:pic>
          <p:nvPicPr>
            <p:cNvPr id="2" name="Picture 2"/>
            <p:cNvPicPr>
              <a:picLocks noChangeAspect="1"/>
            </p:cNvPicPr>
            <p:nvPr/>
          </p:nvPicPr>
          <p:blipFill>
            <a:blip r:embed="rId2"/>
            <a:srcRect/>
            <a:stretch>
              <a:fillRect/>
            </a:stretch>
          </p:blipFill>
          <p:spPr>
            <a:xfrm rot="-412850">
              <a:off x="7107000" y="1849839"/>
              <a:ext cx="4228264" cy="3107774"/>
            </a:xfrm>
            <a:prstGeom prst="rect">
              <a:avLst/>
            </a:prstGeom>
          </p:spPr>
        </p:pic>
        <p:grpSp>
          <p:nvGrpSpPr>
            <p:cNvPr id="3" name="Group 3"/>
            <p:cNvGrpSpPr/>
            <p:nvPr/>
          </p:nvGrpSpPr>
          <p:grpSpPr>
            <a:xfrm>
              <a:off x="7335336" y="2551059"/>
              <a:ext cx="3509831" cy="993732"/>
              <a:chOff x="0" y="49890"/>
              <a:chExt cx="4679774" cy="1324976"/>
            </a:xfrm>
          </p:grpSpPr>
          <p:sp>
            <p:nvSpPr>
              <p:cNvPr id="4" name="TextBox 4"/>
              <p:cNvSpPr txBox="1"/>
              <p:nvPr/>
            </p:nvSpPr>
            <p:spPr>
              <a:xfrm>
                <a:off x="0" y="998694"/>
                <a:ext cx="4679774" cy="376172"/>
              </a:xfrm>
              <a:prstGeom prst="rect">
                <a:avLst/>
              </a:prstGeom>
            </p:spPr>
            <p:txBody>
              <a:bodyPr lIns="0" tIns="0" rIns="0" bIns="0" rtlCol="0" anchor="t">
                <a:spAutoFit/>
              </a:bodyPr>
              <a:lstStyle/>
              <a:p>
                <a:pPr algn="ctr">
                  <a:lnSpc>
                    <a:spcPts val="2200"/>
                  </a:lnSpc>
                </a:pPr>
                <a:r>
                  <a:rPr lang="en-US" sz="2000" spc="100" dirty="0">
                    <a:solidFill>
                      <a:srgbClr val="FFFFFF"/>
                    </a:solidFill>
                    <a:latin typeface="Roboto Bold"/>
                  </a:rPr>
                  <a:t>LinkedIn Messages</a:t>
                </a:r>
              </a:p>
            </p:txBody>
          </p:sp>
          <p:sp>
            <p:nvSpPr>
              <p:cNvPr id="5" name="TextBox 5"/>
              <p:cNvSpPr txBox="1"/>
              <p:nvPr/>
            </p:nvSpPr>
            <p:spPr>
              <a:xfrm>
                <a:off x="0" y="49890"/>
                <a:ext cx="4679774"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50-100</a:t>
                </a:r>
              </a:p>
            </p:txBody>
          </p:sp>
        </p:grpSp>
      </p:grpSp>
      <p:grpSp>
        <p:nvGrpSpPr>
          <p:cNvPr id="38" name="Group 37">
            <a:extLst>
              <a:ext uri="{FF2B5EF4-FFF2-40B4-BE49-F238E27FC236}">
                <a16:creationId xmlns:a16="http://schemas.microsoft.com/office/drawing/2014/main" id="{2467C962-5EF0-451F-8098-E3C45B15B615}"/>
              </a:ext>
            </a:extLst>
          </p:cNvPr>
          <p:cNvGrpSpPr/>
          <p:nvPr/>
        </p:nvGrpSpPr>
        <p:grpSpPr>
          <a:xfrm>
            <a:off x="2895057" y="4783304"/>
            <a:ext cx="4287256" cy="3322624"/>
            <a:chOff x="4930193" y="5217010"/>
            <a:chExt cx="4287256" cy="3322624"/>
          </a:xfrm>
        </p:grpSpPr>
        <p:pic>
          <p:nvPicPr>
            <p:cNvPr id="6" name="Picture 6"/>
            <p:cNvPicPr>
              <a:picLocks noChangeAspect="1"/>
            </p:cNvPicPr>
            <p:nvPr/>
          </p:nvPicPr>
          <p:blipFill>
            <a:blip r:embed="rId3"/>
            <a:srcRect/>
            <a:stretch>
              <a:fillRect/>
            </a:stretch>
          </p:blipFill>
          <p:spPr>
            <a:xfrm rot="9511109">
              <a:off x="4930193" y="5217010"/>
              <a:ext cx="4287256" cy="3322624"/>
            </a:xfrm>
            <a:prstGeom prst="rect">
              <a:avLst/>
            </a:prstGeom>
          </p:spPr>
        </p:pic>
        <p:grpSp>
          <p:nvGrpSpPr>
            <p:cNvPr id="7" name="Group 7"/>
            <p:cNvGrpSpPr/>
            <p:nvPr/>
          </p:nvGrpSpPr>
          <p:grpSpPr>
            <a:xfrm>
              <a:off x="5869709" y="6239649"/>
              <a:ext cx="2555674" cy="1029686"/>
              <a:chOff x="0" y="28575"/>
              <a:chExt cx="3407566" cy="1372914"/>
            </a:xfrm>
          </p:grpSpPr>
          <p:sp>
            <p:nvSpPr>
              <p:cNvPr id="8" name="TextBox 8"/>
              <p:cNvSpPr txBox="1"/>
              <p:nvPr/>
            </p:nvSpPr>
            <p:spPr>
              <a:xfrm>
                <a:off x="0" y="1008218"/>
                <a:ext cx="3407566" cy="393271"/>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Phone Calls </a:t>
                </a:r>
              </a:p>
            </p:txBody>
          </p:sp>
          <p:sp>
            <p:nvSpPr>
              <p:cNvPr id="9" name="TextBox 9"/>
              <p:cNvSpPr txBox="1"/>
              <p:nvPr/>
            </p:nvSpPr>
            <p:spPr>
              <a:xfrm>
                <a:off x="0" y="28575"/>
                <a:ext cx="3407566"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20-30</a:t>
                </a:r>
              </a:p>
            </p:txBody>
          </p:sp>
        </p:grpSp>
      </p:grpSp>
      <p:grpSp>
        <p:nvGrpSpPr>
          <p:cNvPr id="36" name="Group 35">
            <a:extLst>
              <a:ext uri="{FF2B5EF4-FFF2-40B4-BE49-F238E27FC236}">
                <a16:creationId xmlns:a16="http://schemas.microsoft.com/office/drawing/2014/main" id="{3FF3DE3E-78A9-4DAA-BBC8-7B44F802BFE0}"/>
              </a:ext>
            </a:extLst>
          </p:cNvPr>
          <p:cNvGrpSpPr/>
          <p:nvPr/>
        </p:nvGrpSpPr>
        <p:grpSpPr>
          <a:xfrm>
            <a:off x="5507703" y="1593112"/>
            <a:ext cx="4523133" cy="3053115"/>
            <a:chOff x="1922962" y="1675337"/>
            <a:chExt cx="4523133" cy="3053115"/>
          </a:xfrm>
        </p:grpSpPr>
        <p:pic>
          <p:nvPicPr>
            <p:cNvPr id="10" name="Picture 10"/>
            <p:cNvPicPr>
              <a:picLocks noChangeAspect="1"/>
            </p:cNvPicPr>
            <p:nvPr/>
          </p:nvPicPr>
          <p:blipFill>
            <a:blip r:embed="rId4"/>
            <a:srcRect/>
            <a:stretch>
              <a:fillRect/>
            </a:stretch>
          </p:blipFill>
          <p:spPr>
            <a:xfrm>
              <a:off x="1922962" y="1675337"/>
              <a:ext cx="4523133" cy="3053115"/>
            </a:xfrm>
            <a:prstGeom prst="rect">
              <a:avLst/>
            </a:prstGeom>
          </p:spPr>
        </p:pic>
        <p:grpSp>
          <p:nvGrpSpPr>
            <p:cNvPr id="11" name="Group 11"/>
            <p:cNvGrpSpPr/>
            <p:nvPr/>
          </p:nvGrpSpPr>
          <p:grpSpPr>
            <a:xfrm>
              <a:off x="2313616" y="2836564"/>
              <a:ext cx="3271292" cy="1009718"/>
              <a:chOff x="0" y="28575"/>
              <a:chExt cx="4361722" cy="1346290"/>
            </a:xfrm>
          </p:grpSpPr>
          <p:sp>
            <p:nvSpPr>
              <p:cNvPr id="12" name="TextBox 12"/>
              <p:cNvSpPr txBox="1"/>
              <p:nvPr/>
            </p:nvSpPr>
            <p:spPr>
              <a:xfrm>
                <a:off x="0" y="998693"/>
                <a:ext cx="4361722" cy="376172"/>
              </a:xfrm>
              <a:prstGeom prst="rect">
                <a:avLst/>
              </a:prstGeom>
            </p:spPr>
            <p:txBody>
              <a:bodyPr lIns="0" tIns="0" rIns="0" bIns="0" rtlCol="0" anchor="t">
                <a:spAutoFit/>
              </a:bodyPr>
              <a:lstStyle/>
              <a:p>
                <a:pPr algn="ctr">
                  <a:lnSpc>
                    <a:spcPts val="2200"/>
                  </a:lnSpc>
                </a:pPr>
                <a:r>
                  <a:rPr lang="en-US" sz="2000" spc="100" dirty="0">
                    <a:solidFill>
                      <a:srgbClr val="FFFFFF"/>
                    </a:solidFill>
                    <a:latin typeface="Roboto Bold"/>
                  </a:rPr>
                  <a:t>LinkedIn Connections</a:t>
                </a:r>
              </a:p>
            </p:txBody>
          </p:sp>
          <p:sp>
            <p:nvSpPr>
              <p:cNvPr id="13" name="TextBox 13"/>
              <p:cNvSpPr txBox="1"/>
              <p:nvPr/>
            </p:nvSpPr>
            <p:spPr>
              <a:xfrm>
                <a:off x="0" y="28575"/>
                <a:ext cx="4361722"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30-50 </a:t>
                </a:r>
              </a:p>
            </p:txBody>
          </p:sp>
        </p:grpSp>
      </p:grpSp>
      <p:grpSp>
        <p:nvGrpSpPr>
          <p:cNvPr id="39" name="Group 38">
            <a:extLst>
              <a:ext uri="{FF2B5EF4-FFF2-40B4-BE49-F238E27FC236}">
                <a16:creationId xmlns:a16="http://schemas.microsoft.com/office/drawing/2014/main" id="{F0EFAE35-09C7-4CB9-9EC9-BC6912A0692B}"/>
              </a:ext>
            </a:extLst>
          </p:cNvPr>
          <p:cNvGrpSpPr/>
          <p:nvPr/>
        </p:nvGrpSpPr>
        <p:grpSpPr>
          <a:xfrm>
            <a:off x="8214215" y="4419755"/>
            <a:ext cx="4664899" cy="3708594"/>
            <a:chOff x="10128508" y="4725645"/>
            <a:chExt cx="4664899" cy="3708594"/>
          </a:xfrm>
        </p:grpSpPr>
        <p:pic>
          <p:nvPicPr>
            <p:cNvPr id="14" name="Picture 14"/>
            <p:cNvPicPr>
              <a:picLocks noChangeAspect="1"/>
            </p:cNvPicPr>
            <p:nvPr/>
          </p:nvPicPr>
          <p:blipFill>
            <a:blip r:embed="rId5"/>
            <a:srcRect/>
            <a:stretch>
              <a:fillRect/>
            </a:stretch>
          </p:blipFill>
          <p:spPr>
            <a:xfrm rot="157145">
              <a:off x="10128508" y="4725645"/>
              <a:ext cx="4664899" cy="3708594"/>
            </a:xfrm>
            <a:prstGeom prst="rect">
              <a:avLst/>
            </a:prstGeom>
          </p:spPr>
        </p:pic>
        <p:grpSp>
          <p:nvGrpSpPr>
            <p:cNvPr id="15" name="Group 15"/>
            <p:cNvGrpSpPr/>
            <p:nvPr/>
          </p:nvGrpSpPr>
          <p:grpSpPr>
            <a:xfrm>
              <a:off x="11149739" y="5866715"/>
              <a:ext cx="2555674" cy="1619590"/>
              <a:chOff x="0" y="28575"/>
              <a:chExt cx="3407566" cy="2159452"/>
            </a:xfrm>
          </p:grpSpPr>
          <p:sp>
            <p:nvSpPr>
              <p:cNvPr id="16" name="TextBox 16"/>
              <p:cNvSpPr txBox="1"/>
              <p:nvPr/>
            </p:nvSpPr>
            <p:spPr>
              <a:xfrm>
                <a:off x="0" y="1008217"/>
                <a:ext cx="3407566" cy="1179810"/>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Face to Face meeting (20-30 Min each)</a:t>
                </a:r>
              </a:p>
            </p:txBody>
          </p:sp>
          <p:sp>
            <p:nvSpPr>
              <p:cNvPr id="17" name="TextBox 17"/>
              <p:cNvSpPr txBox="1"/>
              <p:nvPr/>
            </p:nvSpPr>
            <p:spPr>
              <a:xfrm>
                <a:off x="0" y="28575"/>
                <a:ext cx="3407566"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5-8</a:t>
                </a:r>
              </a:p>
            </p:txBody>
          </p:sp>
        </p:grpSp>
      </p:grpSp>
      <p:grpSp>
        <p:nvGrpSpPr>
          <p:cNvPr id="34" name="Group 33">
            <a:extLst>
              <a:ext uri="{FF2B5EF4-FFF2-40B4-BE49-F238E27FC236}">
                <a16:creationId xmlns:a16="http://schemas.microsoft.com/office/drawing/2014/main" id="{A1950C49-EC3C-405D-8071-A1F93A1E46B0}"/>
              </a:ext>
            </a:extLst>
          </p:cNvPr>
          <p:cNvGrpSpPr/>
          <p:nvPr/>
        </p:nvGrpSpPr>
        <p:grpSpPr>
          <a:xfrm>
            <a:off x="396240" y="1814677"/>
            <a:ext cx="4523151" cy="3595905"/>
            <a:chOff x="155997" y="4831048"/>
            <a:chExt cx="4523151" cy="3595905"/>
          </a:xfrm>
        </p:grpSpPr>
        <p:pic>
          <p:nvPicPr>
            <p:cNvPr id="18" name="Picture 18"/>
            <p:cNvPicPr>
              <a:picLocks noChangeAspect="1"/>
            </p:cNvPicPr>
            <p:nvPr/>
          </p:nvPicPr>
          <p:blipFill>
            <a:blip r:embed="rId5"/>
            <a:srcRect/>
            <a:stretch>
              <a:fillRect/>
            </a:stretch>
          </p:blipFill>
          <p:spPr>
            <a:xfrm rot="157145">
              <a:off x="155997" y="4831048"/>
              <a:ext cx="4523151" cy="3595905"/>
            </a:xfrm>
            <a:prstGeom prst="rect">
              <a:avLst/>
            </a:prstGeom>
          </p:spPr>
        </p:pic>
        <p:grpSp>
          <p:nvGrpSpPr>
            <p:cNvPr id="19" name="Group 19"/>
            <p:cNvGrpSpPr/>
            <p:nvPr/>
          </p:nvGrpSpPr>
          <p:grpSpPr>
            <a:xfrm>
              <a:off x="990025" y="5854049"/>
              <a:ext cx="2555674" cy="1029685"/>
              <a:chOff x="0" y="28575"/>
              <a:chExt cx="3407566" cy="1372913"/>
            </a:xfrm>
          </p:grpSpPr>
          <p:sp>
            <p:nvSpPr>
              <p:cNvPr id="20" name="TextBox 20"/>
              <p:cNvSpPr txBox="1"/>
              <p:nvPr/>
            </p:nvSpPr>
            <p:spPr>
              <a:xfrm>
                <a:off x="0" y="1008217"/>
                <a:ext cx="3407566" cy="393271"/>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Emails</a:t>
                </a:r>
              </a:p>
            </p:txBody>
          </p:sp>
          <p:sp>
            <p:nvSpPr>
              <p:cNvPr id="21" name="TextBox 21"/>
              <p:cNvSpPr txBox="1"/>
              <p:nvPr/>
            </p:nvSpPr>
            <p:spPr>
              <a:xfrm>
                <a:off x="0" y="28575"/>
                <a:ext cx="3407566"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50-60</a:t>
                </a:r>
              </a:p>
            </p:txBody>
          </p:sp>
        </p:grpSp>
      </p:grpSp>
      <p:sp>
        <p:nvSpPr>
          <p:cNvPr id="23" name="TextBox 23"/>
          <p:cNvSpPr txBox="1"/>
          <p:nvPr/>
        </p:nvSpPr>
        <p:spPr>
          <a:xfrm>
            <a:off x="396240" y="768387"/>
            <a:ext cx="17512142" cy="961802"/>
          </a:xfrm>
          <a:prstGeom prst="rect">
            <a:avLst/>
          </a:prstGeom>
        </p:spPr>
        <p:txBody>
          <a:bodyPr wrap="square" lIns="0" tIns="0" rIns="0" bIns="0" rtlCol="0" anchor="t">
            <a:spAutoFit/>
          </a:bodyPr>
          <a:lstStyle/>
          <a:p>
            <a:pPr marL="0" lvl="0" indent="0" algn="ctr">
              <a:lnSpc>
                <a:spcPts val="7479"/>
              </a:lnSpc>
              <a:spcBef>
                <a:spcPct val="0"/>
              </a:spcBef>
            </a:pPr>
            <a:r>
              <a:rPr lang="en-US" sz="6799" u="none" spc="135" dirty="0">
                <a:solidFill>
                  <a:srgbClr val="99EDFF"/>
                </a:solidFill>
                <a:latin typeface="Roboto Bold"/>
              </a:rPr>
              <a:t>Set your daily Connect and Network Goals</a:t>
            </a:r>
          </a:p>
        </p:txBody>
      </p:sp>
      <p:sp>
        <p:nvSpPr>
          <p:cNvPr id="24" name="TextBox 24"/>
          <p:cNvSpPr txBox="1"/>
          <p:nvPr/>
        </p:nvSpPr>
        <p:spPr>
          <a:xfrm>
            <a:off x="1352973" y="1962956"/>
            <a:ext cx="15552236" cy="374793"/>
          </a:xfrm>
          <a:prstGeom prst="rect">
            <a:avLst/>
          </a:prstGeom>
        </p:spPr>
        <p:txBody>
          <a:bodyPr lIns="0" tIns="0" rIns="0" bIns="0" rtlCol="0" anchor="t">
            <a:spAutoFit/>
          </a:bodyPr>
          <a:lstStyle/>
          <a:p>
            <a:pPr marL="0" lvl="0" indent="0" algn="ctr">
              <a:lnSpc>
                <a:spcPts val="3297"/>
              </a:lnSpc>
              <a:buFont typeface="Arial"/>
              <a:buChar char="•"/>
            </a:pPr>
            <a:endParaRPr dirty="0"/>
          </a:p>
        </p:txBody>
      </p:sp>
      <p:pic>
        <p:nvPicPr>
          <p:cNvPr id="25" name="Picture 25"/>
          <p:cNvPicPr>
            <a:picLocks noChangeAspect="1"/>
          </p:cNvPicPr>
          <p:nvPr/>
        </p:nvPicPr>
        <p:blipFill>
          <a:blip r:embed="rId6"/>
          <a:srcRect/>
          <a:stretch>
            <a:fillRect/>
          </a:stretch>
        </p:blipFill>
        <p:spPr>
          <a:xfrm>
            <a:off x="15663696" y="9615793"/>
            <a:ext cx="2624304" cy="572973"/>
          </a:xfrm>
          <a:prstGeom prst="rect">
            <a:avLst/>
          </a:prstGeom>
        </p:spPr>
      </p:pic>
      <p:sp>
        <p:nvSpPr>
          <p:cNvPr id="27" name="TextBox 27"/>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30" name="TextBox 30"/>
          <p:cNvSpPr txBox="1"/>
          <p:nvPr/>
        </p:nvSpPr>
        <p:spPr>
          <a:xfrm>
            <a:off x="1543473" y="6655882"/>
            <a:ext cx="15552236" cy="374793"/>
          </a:xfrm>
          <a:prstGeom prst="rect">
            <a:avLst/>
          </a:prstGeom>
        </p:spPr>
        <p:txBody>
          <a:bodyPr lIns="0" tIns="0" rIns="0" bIns="0" rtlCol="0" anchor="t">
            <a:spAutoFit/>
          </a:bodyPr>
          <a:lstStyle/>
          <a:p>
            <a:pPr marL="0" lvl="0" indent="0" algn="ctr">
              <a:lnSpc>
                <a:spcPts val="3297"/>
              </a:lnSpc>
              <a:buFont typeface="Arial"/>
              <a:buChar char="•"/>
            </a:pPr>
            <a:endParaRPr/>
          </a:p>
        </p:txBody>
      </p:sp>
      <p:graphicFrame>
        <p:nvGraphicFramePr>
          <p:cNvPr id="40" name="Diagram 39">
            <a:extLst>
              <a:ext uri="{FF2B5EF4-FFF2-40B4-BE49-F238E27FC236}">
                <a16:creationId xmlns:a16="http://schemas.microsoft.com/office/drawing/2014/main" id="{0F2B3E78-B697-47A6-807A-52138AC9C06A}"/>
              </a:ext>
            </a:extLst>
          </p:cNvPr>
          <p:cNvGraphicFramePr/>
          <p:nvPr>
            <p:extLst>
              <p:ext uri="{D42A27DB-BD31-4B8C-83A1-F6EECF244321}">
                <p14:modId xmlns:p14="http://schemas.microsoft.com/office/powerpoint/2010/main" val="3090969835"/>
              </p:ext>
            </p:extLst>
          </p:nvPr>
        </p:nvGraphicFramePr>
        <p:xfrm>
          <a:off x="759500" y="7658099"/>
          <a:ext cx="16478745" cy="22406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41" name="Group 40">
            <a:extLst>
              <a:ext uri="{FF2B5EF4-FFF2-40B4-BE49-F238E27FC236}">
                <a16:creationId xmlns:a16="http://schemas.microsoft.com/office/drawing/2014/main" id="{2116769D-E833-415D-8980-90FBA243FBFC}"/>
              </a:ext>
            </a:extLst>
          </p:cNvPr>
          <p:cNvGrpSpPr/>
          <p:nvPr/>
        </p:nvGrpSpPr>
        <p:grpSpPr>
          <a:xfrm>
            <a:off x="13354769" y="4604984"/>
            <a:ext cx="4523133" cy="3053115"/>
            <a:chOff x="1922962" y="1675337"/>
            <a:chExt cx="4523133" cy="3053115"/>
          </a:xfrm>
        </p:grpSpPr>
        <p:pic>
          <p:nvPicPr>
            <p:cNvPr id="42" name="Picture 10">
              <a:extLst>
                <a:ext uri="{FF2B5EF4-FFF2-40B4-BE49-F238E27FC236}">
                  <a16:creationId xmlns:a16="http://schemas.microsoft.com/office/drawing/2014/main" id="{20E30F4C-B061-4341-B121-27BDAA8C2206}"/>
                </a:ext>
              </a:extLst>
            </p:cNvPr>
            <p:cNvPicPr>
              <a:picLocks noChangeAspect="1"/>
            </p:cNvPicPr>
            <p:nvPr/>
          </p:nvPicPr>
          <p:blipFill>
            <a:blip r:embed="rId4"/>
            <a:srcRect/>
            <a:stretch>
              <a:fillRect/>
            </a:stretch>
          </p:blipFill>
          <p:spPr>
            <a:xfrm>
              <a:off x="1922962" y="1675337"/>
              <a:ext cx="4523133" cy="3053115"/>
            </a:xfrm>
            <a:prstGeom prst="rect">
              <a:avLst/>
            </a:prstGeom>
          </p:spPr>
        </p:pic>
        <p:grpSp>
          <p:nvGrpSpPr>
            <p:cNvPr id="43" name="Group 11">
              <a:extLst>
                <a:ext uri="{FF2B5EF4-FFF2-40B4-BE49-F238E27FC236}">
                  <a16:creationId xmlns:a16="http://schemas.microsoft.com/office/drawing/2014/main" id="{414027FF-A16E-4ED3-98B5-73B5B095546A}"/>
                </a:ext>
              </a:extLst>
            </p:cNvPr>
            <p:cNvGrpSpPr/>
            <p:nvPr/>
          </p:nvGrpSpPr>
          <p:grpSpPr>
            <a:xfrm>
              <a:off x="2313616" y="2836564"/>
              <a:ext cx="3271292" cy="1009718"/>
              <a:chOff x="0" y="28575"/>
              <a:chExt cx="4361722" cy="1346290"/>
            </a:xfrm>
          </p:grpSpPr>
          <p:sp>
            <p:nvSpPr>
              <p:cNvPr id="44" name="TextBox 12">
                <a:extLst>
                  <a:ext uri="{FF2B5EF4-FFF2-40B4-BE49-F238E27FC236}">
                    <a16:creationId xmlns:a16="http://schemas.microsoft.com/office/drawing/2014/main" id="{2E2C7822-116A-40A7-A254-0137C9CBD947}"/>
                  </a:ext>
                </a:extLst>
              </p:cNvPr>
              <p:cNvSpPr txBox="1"/>
              <p:nvPr/>
            </p:nvSpPr>
            <p:spPr>
              <a:xfrm>
                <a:off x="0" y="998693"/>
                <a:ext cx="4361722" cy="376172"/>
              </a:xfrm>
              <a:prstGeom prst="rect">
                <a:avLst/>
              </a:prstGeom>
            </p:spPr>
            <p:txBody>
              <a:bodyPr lIns="0" tIns="0" rIns="0" bIns="0" rtlCol="0" anchor="t">
                <a:spAutoFit/>
              </a:bodyPr>
              <a:lstStyle/>
              <a:p>
                <a:pPr algn="ctr">
                  <a:lnSpc>
                    <a:spcPts val="2200"/>
                  </a:lnSpc>
                </a:pPr>
                <a:r>
                  <a:rPr lang="en-US" sz="2000" spc="100" dirty="0">
                    <a:solidFill>
                      <a:srgbClr val="FFFFFF"/>
                    </a:solidFill>
                    <a:latin typeface="Roboto Bold"/>
                  </a:rPr>
                  <a:t>New Enrolments</a:t>
                </a:r>
              </a:p>
            </p:txBody>
          </p:sp>
          <p:sp>
            <p:nvSpPr>
              <p:cNvPr id="45" name="TextBox 13">
                <a:extLst>
                  <a:ext uri="{FF2B5EF4-FFF2-40B4-BE49-F238E27FC236}">
                    <a16:creationId xmlns:a16="http://schemas.microsoft.com/office/drawing/2014/main" id="{E1B4B9E3-764A-4F69-8239-5AE7FA1204AF}"/>
                  </a:ext>
                </a:extLst>
              </p:cNvPr>
              <p:cNvSpPr txBox="1"/>
              <p:nvPr/>
            </p:nvSpPr>
            <p:spPr>
              <a:xfrm>
                <a:off x="0" y="28575"/>
                <a:ext cx="4361722"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4-5 </a:t>
                </a:r>
              </a:p>
            </p:txBody>
          </p:sp>
        </p:grpSp>
      </p:grpSp>
    </p:spTree>
    <p:extLst>
      <p:ext uri="{BB962C8B-B14F-4D97-AF65-F5344CB8AC3E}">
        <p14:creationId xmlns:p14="http://schemas.microsoft.com/office/powerpoint/2010/main" val="259515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Graphic spid="40"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sp>
        <p:nvSpPr>
          <p:cNvPr id="3" name="TextBox 3"/>
          <p:cNvSpPr txBox="1"/>
          <p:nvPr/>
        </p:nvSpPr>
        <p:spPr>
          <a:xfrm>
            <a:off x="2149136" y="547526"/>
            <a:ext cx="9890464" cy="479033"/>
          </a:xfrm>
          <a:prstGeom prst="rect">
            <a:avLst/>
          </a:prstGeom>
        </p:spPr>
        <p:txBody>
          <a:bodyPr lIns="0" tIns="0" rIns="0" bIns="0" rtlCol="0" anchor="t">
            <a:spAutoFit/>
          </a:bodyPr>
          <a:lstStyle/>
          <a:p>
            <a:pPr>
              <a:lnSpc>
                <a:spcPts val="3600"/>
              </a:lnSpc>
            </a:pPr>
            <a:endParaRPr/>
          </a:p>
        </p:txBody>
      </p:sp>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3" name="TextBox 4"/>
          <p:cNvSpPr txBox="1"/>
          <p:nvPr/>
        </p:nvSpPr>
        <p:spPr>
          <a:xfrm>
            <a:off x="2149136" y="1740665"/>
            <a:ext cx="9890464" cy="6924973"/>
          </a:xfrm>
          <a:prstGeom prst="rect">
            <a:avLst/>
          </a:prstGeom>
        </p:spPr>
        <p:txBody>
          <a:bodyPr lIns="0" tIns="0" rIns="0" bIns="0" rtlCol="0" anchor="t">
            <a:spAutoFit/>
          </a:bodyPr>
          <a:lstStyle/>
          <a:p>
            <a:pPr algn="ctr">
              <a:lnSpc>
                <a:spcPts val="13507"/>
              </a:lnSpc>
            </a:pPr>
            <a:r>
              <a:rPr lang="en-US" sz="13507" spc="-135" dirty="0">
                <a:solidFill>
                  <a:srgbClr val="FFFFFF"/>
                </a:solidFill>
                <a:latin typeface="Roboto Bold"/>
              </a:rPr>
              <a:t>Set Up Social Media Pages for the Location</a:t>
            </a:r>
          </a:p>
        </p:txBody>
      </p:sp>
    </p:spTree>
    <p:extLst>
      <p:ext uri="{BB962C8B-B14F-4D97-AF65-F5344CB8AC3E}">
        <p14:creationId xmlns:p14="http://schemas.microsoft.com/office/powerpoint/2010/main" val="440261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sp>
        <p:nvSpPr>
          <p:cNvPr id="3" name="TextBox 3"/>
          <p:cNvSpPr txBox="1"/>
          <p:nvPr/>
        </p:nvSpPr>
        <p:spPr>
          <a:xfrm>
            <a:off x="2149136" y="547526"/>
            <a:ext cx="9890464" cy="479033"/>
          </a:xfrm>
          <a:prstGeom prst="rect">
            <a:avLst/>
          </a:prstGeom>
        </p:spPr>
        <p:txBody>
          <a:bodyPr lIns="0" tIns="0" rIns="0" bIns="0" rtlCol="0" anchor="t">
            <a:spAutoFit/>
          </a:bodyPr>
          <a:lstStyle/>
          <a:p>
            <a:pPr>
              <a:lnSpc>
                <a:spcPts val="3600"/>
              </a:lnSpc>
            </a:pPr>
            <a:endParaRPr/>
          </a:p>
        </p:txBody>
      </p:sp>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3" name="TextBox 4"/>
          <p:cNvSpPr txBox="1"/>
          <p:nvPr/>
        </p:nvSpPr>
        <p:spPr>
          <a:xfrm>
            <a:off x="990600" y="1740665"/>
            <a:ext cx="14097000" cy="6924973"/>
          </a:xfrm>
          <a:prstGeom prst="rect">
            <a:avLst/>
          </a:prstGeom>
        </p:spPr>
        <p:txBody>
          <a:bodyPr wrap="square" lIns="0" tIns="0" rIns="0" bIns="0" rtlCol="0" anchor="t">
            <a:spAutoFit/>
          </a:bodyPr>
          <a:lstStyle/>
          <a:p>
            <a:pPr algn="ctr">
              <a:lnSpc>
                <a:spcPts val="13507"/>
              </a:lnSpc>
            </a:pPr>
            <a:r>
              <a:rPr lang="en-GB" sz="13507" spc="-135" dirty="0">
                <a:solidFill>
                  <a:srgbClr val="FFFFFF"/>
                </a:solidFill>
                <a:latin typeface="Roboto Bold"/>
              </a:rPr>
              <a:t>Plan, agree and  schedule </a:t>
            </a:r>
          </a:p>
          <a:p>
            <a:pPr algn="ctr">
              <a:lnSpc>
                <a:spcPts val="13507"/>
              </a:lnSpc>
            </a:pPr>
            <a:r>
              <a:rPr lang="en-GB" sz="13507" spc="-135" dirty="0">
                <a:solidFill>
                  <a:srgbClr val="FFFFFF"/>
                </a:solidFill>
                <a:latin typeface="Roboto Bold"/>
              </a:rPr>
              <a:t>the daily </a:t>
            </a:r>
          </a:p>
          <a:p>
            <a:pPr algn="ctr">
              <a:lnSpc>
                <a:spcPts val="13507"/>
              </a:lnSpc>
            </a:pPr>
            <a:r>
              <a:rPr lang="en-GB" sz="13507" spc="-135" dirty="0">
                <a:solidFill>
                  <a:srgbClr val="FFFFFF"/>
                </a:solidFill>
                <a:latin typeface="Roboto Bold"/>
              </a:rPr>
              <a:t>support meetings</a:t>
            </a:r>
          </a:p>
        </p:txBody>
      </p:sp>
    </p:spTree>
    <p:extLst>
      <p:ext uri="{BB962C8B-B14F-4D97-AF65-F5344CB8AC3E}">
        <p14:creationId xmlns:p14="http://schemas.microsoft.com/office/powerpoint/2010/main" val="805373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sp>
        <p:nvSpPr>
          <p:cNvPr id="3" name="TextBox 3"/>
          <p:cNvSpPr txBox="1"/>
          <p:nvPr/>
        </p:nvSpPr>
        <p:spPr>
          <a:xfrm>
            <a:off x="2149136" y="547526"/>
            <a:ext cx="9890464" cy="479033"/>
          </a:xfrm>
          <a:prstGeom prst="rect">
            <a:avLst/>
          </a:prstGeom>
        </p:spPr>
        <p:txBody>
          <a:bodyPr lIns="0" tIns="0" rIns="0" bIns="0" rtlCol="0" anchor="t">
            <a:spAutoFit/>
          </a:bodyPr>
          <a:lstStyle/>
          <a:p>
            <a:pPr>
              <a:lnSpc>
                <a:spcPts val="3600"/>
              </a:lnSpc>
            </a:pPr>
            <a:endParaRPr/>
          </a:p>
        </p:txBody>
      </p:sp>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3" name="TextBox 4"/>
          <p:cNvSpPr txBox="1"/>
          <p:nvPr/>
        </p:nvSpPr>
        <p:spPr>
          <a:xfrm>
            <a:off x="1288288" y="2588959"/>
            <a:ext cx="14538664" cy="5193922"/>
          </a:xfrm>
          <a:prstGeom prst="rect">
            <a:avLst/>
          </a:prstGeom>
        </p:spPr>
        <p:txBody>
          <a:bodyPr wrap="square" lIns="0" tIns="0" rIns="0" bIns="0" rtlCol="0" anchor="t">
            <a:spAutoFit/>
          </a:bodyPr>
          <a:lstStyle/>
          <a:p>
            <a:pPr algn="ctr">
              <a:lnSpc>
                <a:spcPts val="13507"/>
              </a:lnSpc>
            </a:pPr>
            <a:r>
              <a:rPr lang="en-GB" sz="13507" spc="-135" dirty="0">
                <a:solidFill>
                  <a:srgbClr val="FFFFFF"/>
                </a:solidFill>
                <a:latin typeface="Roboto Bold"/>
              </a:rPr>
              <a:t>Plan and agree </a:t>
            </a:r>
          </a:p>
          <a:p>
            <a:pPr algn="ctr">
              <a:lnSpc>
                <a:spcPts val="13507"/>
              </a:lnSpc>
            </a:pPr>
            <a:r>
              <a:rPr lang="en-GB" sz="13507" spc="-135" dirty="0">
                <a:solidFill>
                  <a:srgbClr val="FFFFFF"/>
                </a:solidFill>
                <a:latin typeface="Roboto Bold"/>
              </a:rPr>
              <a:t>the event dates </a:t>
            </a:r>
          </a:p>
          <a:p>
            <a:pPr algn="ctr">
              <a:lnSpc>
                <a:spcPts val="13507"/>
              </a:lnSpc>
            </a:pPr>
            <a:r>
              <a:rPr lang="en-GB" sz="13507" spc="-135" dirty="0">
                <a:solidFill>
                  <a:srgbClr val="FFFFFF"/>
                </a:solidFill>
                <a:latin typeface="Roboto Bold"/>
              </a:rPr>
              <a:t>for next 12 months</a:t>
            </a:r>
            <a:endParaRPr lang="en-US" sz="13507" spc="-135" dirty="0">
              <a:solidFill>
                <a:srgbClr val="FFFFFF"/>
              </a:solidFill>
              <a:latin typeface="Roboto Bold"/>
            </a:endParaRPr>
          </a:p>
        </p:txBody>
      </p:sp>
    </p:spTree>
    <p:extLst>
      <p:ext uri="{BB962C8B-B14F-4D97-AF65-F5344CB8AC3E}">
        <p14:creationId xmlns:p14="http://schemas.microsoft.com/office/powerpoint/2010/main" val="511654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sp>
        <p:nvSpPr>
          <p:cNvPr id="3" name="TextBox 3"/>
          <p:cNvSpPr txBox="1"/>
          <p:nvPr/>
        </p:nvSpPr>
        <p:spPr>
          <a:xfrm>
            <a:off x="2149136" y="547526"/>
            <a:ext cx="9890464" cy="479033"/>
          </a:xfrm>
          <a:prstGeom prst="rect">
            <a:avLst/>
          </a:prstGeom>
        </p:spPr>
        <p:txBody>
          <a:bodyPr lIns="0" tIns="0" rIns="0" bIns="0" rtlCol="0" anchor="t">
            <a:spAutoFit/>
          </a:bodyPr>
          <a:lstStyle/>
          <a:p>
            <a:pPr>
              <a:lnSpc>
                <a:spcPts val="3600"/>
              </a:lnSpc>
            </a:pPr>
            <a:endParaRPr/>
          </a:p>
        </p:txBody>
      </p:sp>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3" name="TextBox 4"/>
          <p:cNvSpPr txBox="1"/>
          <p:nvPr/>
        </p:nvSpPr>
        <p:spPr>
          <a:xfrm>
            <a:off x="2149136" y="1740665"/>
            <a:ext cx="14614864" cy="5193922"/>
          </a:xfrm>
          <a:prstGeom prst="rect">
            <a:avLst/>
          </a:prstGeom>
        </p:spPr>
        <p:txBody>
          <a:bodyPr wrap="square" lIns="0" tIns="0" rIns="0" bIns="0" rtlCol="0" anchor="t">
            <a:spAutoFit/>
          </a:bodyPr>
          <a:lstStyle/>
          <a:p>
            <a:pPr algn="ctr">
              <a:lnSpc>
                <a:spcPts val="13507"/>
              </a:lnSpc>
            </a:pPr>
            <a:r>
              <a:rPr lang="en-GB" sz="13507" spc="-135" dirty="0">
                <a:solidFill>
                  <a:srgbClr val="FFFFFF"/>
                </a:solidFill>
                <a:latin typeface="Roboto Bold"/>
              </a:rPr>
              <a:t>Agree </a:t>
            </a:r>
          </a:p>
          <a:p>
            <a:pPr algn="ctr">
              <a:lnSpc>
                <a:spcPts val="13507"/>
              </a:lnSpc>
            </a:pPr>
            <a:r>
              <a:rPr lang="en-GB" sz="13507" spc="-135" dirty="0">
                <a:solidFill>
                  <a:srgbClr val="FFFFFF"/>
                </a:solidFill>
                <a:latin typeface="Roboto Bold"/>
              </a:rPr>
              <a:t>the meeting dates </a:t>
            </a:r>
          </a:p>
          <a:p>
            <a:pPr algn="ctr">
              <a:lnSpc>
                <a:spcPts val="13507"/>
              </a:lnSpc>
            </a:pPr>
            <a:r>
              <a:rPr lang="en-GB" sz="13507" spc="-135" dirty="0">
                <a:solidFill>
                  <a:srgbClr val="FFFFFF"/>
                </a:solidFill>
                <a:latin typeface="Roboto Bold"/>
              </a:rPr>
              <a:t>for next two weeks </a:t>
            </a:r>
            <a:endParaRPr lang="en-US" sz="13507" spc="-135" dirty="0">
              <a:solidFill>
                <a:srgbClr val="FFFFFF"/>
              </a:solidFill>
              <a:latin typeface="Roboto Bold"/>
            </a:endParaRPr>
          </a:p>
        </p:txBody>
      </p:sp>
    </p:spTree>
    <p:extLst>
      <p:ext uri="{BB962C8B-B14F-4D97-AF65-F5344CB8AC3E}">
        <p14:creationId xmlns:p14="http://schemas.microsoft.com/office/powerpoint/2010/main" val="3542245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rot="-1434266">
            <a:off x="2333702" y="3938421"/>
            <a:ext cx="1262596" cy="1262596"/>
          </a:xfrm>
          <a:prstGeom prst="rect">
            <a:avLst/>
          </a:prstGeom>
        </p:spPr>
      </p:pic>
      <p:pic>
        <p:nvPicPr>
          <p:cNvPr id="4" name="Picture 4"/>
          <p:cNvPicPr>
            <a:picLocks noChangeAspect="1"/>
          </p:cNvPicPr>
          <p:nvPr/>
        </p:nvPicPr>
        <p:blipFill>
          <a:blip r:embed="rId4"/>
          <a:srcRect/>
          <a:stretch>
            <a:fillRect/>
          </a:stretch>
        </p:blipFill>
        <p:spPr>
          <a:xfrm>
            <a:off x="338154" y="4947889"/>
            <a:ext cx="1179294" cy="1179294"/>
          </a:xfrm>
          <a:prstGeom prst="rect">
            <a:avLst/>
          </a:prstGeom>
        </p:spPr>
      </p:pic>
      <p:sp>
        <p:nvSpPr>
          <p:cNvPr id="6" name="TextBox 6"/>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1C2A3E"/>
                </a:solidFill>
                <a:latin typeface="Roboto"/>
              </a:rPr>
              <a:t>Part of  Franchise Mannual</a:t>
            </a:r>
          </a:p>
        </p:txBody>
      </p:sp>
      <p:graphicFrame>
        <p:nvGraphicFramePr>
          <p:cNvPr id="10" name="Diagram 9">
            <a:extLst>
              <a:ext uri="{FF2B5EF4-FFF2-40B4-BE49-F238E27FC236}">
                <a16:creationId xmlns:a16="http://schemas.microsoft.com/office/drawing/2014/main" id="{8E730CB7-88F2-4DA1-B410-8BC912FD5C10}"/>
              </a:ext>
            </a:extLst>
          </p:cNvPr>
          <p:cNvGraphicFramePr/>
          <p:nvPr>
            <p:extLst>
              <p:ext uri="{D42A27DB-BD31-4B8C-83A1-F6EECF244321}">
                <p14:modId xmlns:p14="http://schemas.microsoft.com/office/powerpoint/2010/main" val="3266312708"/>
              </p:ext>
            </p:extLst>
          </p:nvPr>
        </p:nvGraphicFramePr>
        <p:xfrm>
          <a:off x="-685800" y="1079500"/>
          <a:ext cx="23088600" cy="1000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8">
            <a:extLst>
              <a:ext uri="{FF2B5EF4-FFF2-40B4-BE49-F238E27FC236}">
                <a16:creationId xmlns:a16="http://schemas.microsoft.com/office/drawing/2014/main" id="{1C8BD51D-3940-431B-A575-1FE63FC3D90C}"/>
              </a:ext>
            </a:extLst>
          </p:cNvPr>
          <p:cNvSpPr txBox="1"/>
          <p:nvPr/>
        </p:nvSpPr>
        <p:spPr>
          <a:xfrm>
            <a:off x="5580010" y="645423"/>
            <a:ext cx="14000696" cy="750205"/>
          </a:xfrm>
          <a:prstGeom prst="rect">
            <a:avLst/>
          </a:prstGeom>
        </p:spPr>
        <p:txBody>
          <a:bodyPr lIns="0" tIns="0" rIns="0" bIns="0" rtlCol="0" anchor="t">
            <a:spAutoFit/>
          </a:bodyPr>
          <a:lstStyle/>
          <a:p>
            <a:pPr>
              <a:lnSpc>
                <a:spcPts val="6160"/>
              </a:lnSpc>
            </a:pPr>
            <a:r>
              <a:rPr lang="en-US" sz="4800" spc="392" dirty="0">
                <a:solidFill>
                  <a:srgbClr val="1C2A3E"/>
                </a:solidFill>
                <a:latin typeface="Roboto Bold"/>
              </a:rPr>
              <a:t>WHAT TO EXPECT IN MONTH ONE</a:t>
            </a:r>
          </a:p>
        </p:txBody>
      </p:sp>
      <p:pic>
        <p:nvPicPr>
          <p:cNvPr id="14" name="Picture 5">
            <a:extLst>
              <a:ext uri="{FF2B5EF4-FFF2-40B4-BE49-F238E27FC236}">
                <a16:creationId xmlns:a16="http://schemas.microsoft.com/office/drawing/2014/main" id="{C0FCC4E0-036E-4909-8146-BC7958B5BA54}"/>
              </a:ext>
            </a:extLst>
          </p:cNvPr>
          <p:cNvPicPr>
            <a:picLocks noChangeAspect="1"/>
          </p:cNvPicPr>
          <p:nvPr/>
        </p:nvPicPr>
        <p:blipFill>
          <a:blip r:embed="rId10"/>
          <a:srcRect/>
          <a:stretch>
            <a:fillRect/>
          </a:stretch>
        </p:blipFill>
        <p:spPr>
          <a:xfrm rot="-10168292">
            <a:off x="-72888" y="6835355"/>
            <a:ext cx="7216917" cy="4871419"/>
          </a:xfrm>
          <a:prstGeom prst="rect">
            <a:avLst/>
          </a:prstGeom>
        </p:spPr>
      </p:pic>
      <p:pic>
        <p:nvPicPr>
          <p:cNvPr id="15" name="Picture 2">
            <a:extLst>
              <a:ext uri="{FF2B5EF4-FFF2-40B4-BE49-F238E27FC236}">
                <a16:creationId xmlns:a16="http://schemas.microsoft.com/office/drawing/2014/main" id="{05FD44A8-238F-493A-B523-D8B019F58659}"/>
              </a:ext>
            </a:extLst>
          </p:cNvPr>
          <p:cNvPicPr>
            <a:picLocks noChangeAspect="1"/>
          </p:cNvPicPr>
          <p:nvPr/>
        </p:nvPicPr>
        <p:blipFill>
          <a:blip r:embed="rId11"/>
          <a:srcRect/>
          <a:stretch>
            <a:fillRect/>
          </a:stretch>
        </p:blipFill>
        <p:spPr>
          <a:xfrm rot="-8110562">
            <a:off x="-2846589" y="-1166249"/>
            <a:ext cx="11463058" cy="7737564"/>
          </a:xfrm>
          <a:prstGeom prst="rect">
            <a:avLst/>
          </a:prstGeom>
        </p:spPr>
      </p:pic>
      <p:sp>
        <p:nvSpPr>
          <p:cNvPr id="16" name="TextBox 11">
            <a:extLst>
              <a:ext uri="{FF2B5EF4-FFF2-40B4-BE49-F238E27FC236}">
                <a16:creationId xmlns:a16="http://schemas.microsoft.com/office/drawing/2014/main" id="{9FAACFC0-DE6F-47EF-91BF-C4E4BDE0115D}"/>
              </a:ext>
            </a:extLst>
          </p:cNvPr>
          <p:cNvSpPr txBox="1"/>
          <p:nvPr/>
        </p:nvSpPr>
        <p:spPr>
          <a:xfrm>
            <a:off x="0" y="9814052"/>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extLst>
      <p:ext uri="{BB962C8B-B14F-4D97-AF65-F5344CB8AC3E}">
        <p14:creationId xmlns:p14="http://schemas.microsoft.com/office/powerpoint/2010/main" val="3883633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rot="-7736567">
            <a:off x="11836616" y="-3455695"/>
            <a:ext cx="9443911" cy="6374640"/>
          </a:xfrm>
          <a:prstGeom prst="rect">
            <a:avLst/>
          </a:prstGeom>
        </p:spPr>
      </p:pic>
      <p:pic>
        <p:nvPicPr>
          <p:cNvPr id="5" name="Picture 5"/>
          <p:cNvPicPr>
            <a:picLocks noChangeAspect="1"/>
          </p:cNvPicPr>
          <p:nvPr/>
        </p:nvPicPr>
        <p:blipFill>
          <a:blip r:embed="rId3"/>
          <a:srcRect/>
          <a:stretch>
            <a:fillRect/>
          </a:stretch>
        </p:blipFill>
        <p:spPr>
          <a:xfrm rot="2959563">
            <a:off x="-2072569" y="6483182"/>
            <a:ext cx="9413800" cy="6354315"/>
          </a:xfrm>
          <a:prstGeom prst="rect">
            <a:avLst/>
          </a:prstGeom>
        </p:spPr>
      </p:pic>
      <p:pic>
        <p:nvPicPr>
          <p:cNvPr id="6" name="Picture 6"/>
          <p:cNvPicPr>
            <a:picLocks noChangeAspect="1"/>
          </p:cNvPicPr>
          <p:nvPr/>
        </p:nvPicPr>
        <p:blipFill>
          <a:blip r:embed="rId4"/>
          <a:srcRect/>
          <a:stretch>
            <a:fillRect/>
          </a:stretch>
        </p:blipFill>
        <p:spPr>
          <a:xfrm rot="8897896">
            <a:off x="8309281" y="806494"/>
            <a:ext cx="1636362" cy="1636362"/>
          </a:xfrm>
          <a:prstGeom prst="rect">
            <a:avLst/>
          </a:prstGeom>
        </p:spPr>
      </p:pic>
      <p:sp>
        <p:nvSpPr>
          <p:cNvPr id="8" name="TextBox 8"/>
          <p:cNvSpPr txBox="1"/>
          <p:nvPr/>
        </p:nvSpPr>
        <p:spPr>
          <a:xfrm>
            <a:off x="14097000" y="3560951"/>
            <a:ext cx="3967099" cy="3693319"/>
          </a:xfrm>
          <a:prstGeom prst="rect">
            <a:avLst/>
          </a:prstGeom>
        </p:spPr>
        <p:txBody>
          <a:bodyPr wrap="square" lIns="0" tIns="0" rIns="0" bIns="0" rtlCol="0" anchor="t">
            <a:spAutoFit/>
          </a:bodyPr>
          <a:lstStyle/>
          <a:p>
            <a:pPr algn="ctr">
              <a:lnSpc>
                <a:spcPts val="7168"/>
              </a:lnSpc>
            </a:pPr>
            <a:r>
              <a:rPr lang="en-US" sz="4800" spc="140" dirty="0">
                <a:solidFill>
                  <a:schemeClr val="bg1"/>
                </a:solidFill>
                <a:latin typeface="Roboto Bold" panose="020B0604020202020204" charset="0"/>
                <a:ea typeface="Roboto Bold" panose="020B0604020202020204" charset="0"/>
              </a:rPr>
              <a:t>LEARN OUR PROVEN TOOLS AND TECHNIQUES</a:t>
            </a:r>
            <a:endParaRPr lang="en-US" sz="4800" spc="128" dirty="0">
              <a:solidFill>
                <a:schemeClr val="bg1"/>
              </a:solidFill>
              <a:latin typeface="Roboto Bold" panose="020B0604020202020204" charset="0"/>
              <a:ea typeface="Roboto Bold" panose="020B0604020202020204" charset="0"/>
            </a:endParaRPr>
          </a:p>
        </p:txBody>
      </p:sp>
      <p:pic>
        <p:nvPicPr>
          <p:cNvPr id="10" name="Picture 10"/>
          <p:cNvPicPr>
            <a:picLocks noChangeAspect="1"/>
          </p:cNvPicPr>
          <p:nvPr/>
        </p:nvPicPr>
        <p:blipFill>
          <a:blip r:embed="rId5"/>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912" y="293209"/>
            <a:ext cx="13788656" cy="9182802"/>
          </a:xfrm>
          <a:prstGeom prst="rect">
            <a:avLst/>
          </a:prstGeom>
        </p:spPr>
      </p:pic>
      <p:sp>
        <p:nvSpPr>
          <p:cNvPr id="3" name="TextBox 11">
            <a:extLst>
              <a:ext uri="{FF2B5EF4-FFF2-40B4-BE49-F238E27FC236}">
                <a16:creationId xmlns:a16="http://schemas.microsoft.com/office/drawing/2014/main" id="{C0DD363C-5188-4D91-BBB7-E2DEC8DB522A}"/>
              </a:ext>
            </a:extLst>
          </p:cNvPr>
          <p:cNvSpPr txBox="1"/>
          <p:nvPr/>
        </p:nvSpPr>
        <p:spPr>
          <a:xfrm>
            <a:off x="0" y="9747989"/>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extLst>
      <p:ext uri="{BB962C8B-B14F-4D97-AF65-F5344CB8AC3E}">
        <p14:creationId xmlns:p14="http://schemas.microsoft.com/office/powerpoint/2010/main" val="420631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31" name="Picture 10"/>
          <p:cNvPicPr>
            <a:picLocks noChangeAspect="1"/>
          </p:cNvPicPr>
          <p:nvPr/>
        </p:nvPicPr>
        <p:blipFill>
          <a:blip r:embed="rId2"/>
          <a:srcRect/>
          <a:stretch>
            <a:fillRect/>
          </a:stretch>
        </p:blipFill>
        <p:spPr>
          <a:xfrm>
            <a:off x="12562270" y="2914303"/>
            <a:ext cx="5412374" cy="3053115"/>
          </a:xfrm>
          <a:prstGeom prst="rect">
            <a:avLst/>
          </a:prstGeom>
          <a:ln>
            <a:noFill/>
          </a:ln>
        </p:spPr>
      </p:pic>
      <p:pic>
        <p:nvPicPr>
          <p:cNvPr id="2" name="Picture 2"/>
          <p:cNvPicPr>
            <a:picLocks noChangeAspect="1"/>
          </p:cNvPicPr>
          <p:nvPr/>
        </p:nvPicPr>
        <p:blipFill>
          <a:blip r:embed="rId3"/>
          <a:srcRect/>
          <a:stretch>
            <a:fillRect/>
          </a:stretch>
        </p:blipFill>
        <p:spPr>
          <a:xfrm rot="-412850">
            <a:off x="7164825" y="2904250"/>
            <a:ext cx="4228264" cy="3107774"/>
          </a:xfrm>
          <a:prstGeom prst="rect">
            <a:avLst/>
          </a:prstGeom>
        </p:spPr>
      </p:pic>
      <p:sp>
        <p:nvSpPr>
          <p:cNvPr id="5" name="TextBox 5"/>
          <p:cNvSpPr txBox="1"/>
          <p:nvPr/>
        </p:nvSpPr>
        <p:spPr>
          <a:xfrm>
            <a:off x="7502296" y="3466148"/>
            <a:ext cx="3509831" cy="2000548"/>
          </a:xfrm>
          <a:prstGeom prst="rect">
            <a:avLst/>
          </a:prstGeom>
        </p:spPr>
        <p:txBody>
          <a:bodyPr lIns="0" tIns="0" rIns="0" bIns="0" rtlCol="0" anchor="t">
            <a:spAutoFit/>
          </a:bodyPr>
          <a:lstStyle/>
          <a:p>
            <a:pPr algn="ctr">
              <a:lnSpc>
                <a:spcPts val="5212"/>
              </a:lnSpc>
            </a:pPr>
            <a:r>
              <a:rPr lang="en-US" sz="4000" spc="236" dirty="0">
                <a:solidFill>
                  <a:srgbClr val="FFFFFF"/>
                </a:solidFill>
                <a:latin typeface="Roboto Bold"/>
              </a:rPr>
              <a:t>Choose and Set Your</a:t>
            </a:r>
          </a:p>
          <a:p>
            <a:pPr algn="ctr">
              <a:lnSpc>
                <a:spcPts val="5212"/>
              </a:lnSpc>
            </a:pPr>
            <a:r>
              <a:rPr lang="en-US" sz="4000" spc="236" dirty="0">
                <a:solidFill>
                  <a:srgbClr val="FFFFFF"/>
                </a:solidFill>
                <a:latin typeface="Roboto Bold"/>
              </a:rPr>
              <a:t>Dress Code </a:t>
            </a:r>
          </a:p>
        </p:txBody>
      </p:sp>
      <p:pic>
        <p:nvPicPr>
          <p:cNvPr id="6" name="Picture 6"/>
          <p:cNvPicPr>
            <a:picLocks noChangeAspect="1"/>
          </p:cNvPicPr>
          <p:nvPr/>
        </p:nvPicPr>
        <p:blipFill>
          <a:blip r:embed="rId4"/>
          <a:srcRect/>
          <a:stretch>
            <a:fillRect/>
          </a:stretch>
        </p:blipFill>
        <p:spPr>
          <a:xfrm rot="9511109">
            <a:off x="6817299" y="6639233"/>
            <a:ext cx="4287256" cy="3322624"/>
          </a:xfrm>
          <a:prstGeom prst="rect">
            <a:avLst/>
          </a:prstGeom>
        </p:spPr>
      </p:pic>
      <p:sp>
        <p:nvSpPr>
          <p:cNvPr id="9" name="TextBox 9"/>
          <p:cNvSpPr txBox="1"/>
          <p:nvPr/>
        </p:nvSpPr>
        <p:spPr>
          <a:xfrm>
            <a:off x="7502296" y="7825994"/>
            <a:ext cx="3368384" cy="1333698"/>
          </a:xfrm>
          <a:prstGeom prst="rect">
            <a:avLst/>
          </a:prstGeom>
        </p:spPr>
        <p:txBody>
          <a:bodyPr wrap="square" lIns="0" tIns="0" rIns="0" bIns="0" rtlCol="0" anchor="t">
            <a:spAutoFit/>
          </a:bodyPr>
          <a:lstStyle/>
          <a:p>
            <a:pPr algn="ctr">
              <a:lnSpc>
                <a:spcPts val="5212"/>
              </a:lnSpc>
            </a:pPr>
            <a:r>
              <a:rPr lang="en-US" sz="4000" spc="236" dirty="0">
                <a:solidFill>
                  <a:srgbClr val="FFFFFF"/>
                </a:solidFill>
                <a:latin typeface="Roboto Bold"/>
              </a:rPr>
              <a:t>Know Your Customers</a:t>
            </a:r>
          </a:p>
        </p:txBody>
      </p:sp>
      <p:pic>
        <p:nvPicPr>
          <p:cNvPr id="10" name="Picture 10"/>
          <p:cNvPicPr>
            <a:picLocks noChangeAspect="1"/>
          </p:cNvPicPr>
          <p:nvPr/>
        </p:nvPicPr>
        <p:blipFill>
          <a:blip r:embed="rId2"/>
          <a:srcRect/>
          <a:stretch>
            <a:fillRect/>
          </a:stretch>
        </p:blipFill>
        <p:spPr>
          <a:xfrm>
            <a:off x="381083" y="2579224"/>
            <a:ext cx="6317499" cy="3563695"/>
          </a:xfrm>
          <a:prstGeom prst="rect">
            <a:avLst/>
          </a:prstGeom>
          <a:ln>
            <a:noFill/>
          </a:ln>
        </p:spPr>
      </p:pic>
      <p:sp>
        <p:nvSpPr>
          <p:cNvPr id="13" name="TextBox 13"/>
          <p:cNvSpPr txBox="1"/>
          <p:nvPr/>
        </p:nvSpPr>
        <p:spPr>
          <a:xfrm>
            <a:off x="13249699" y="4090974"/>
            <a:ext cx="3726149" cy="1333698"/>
          </a:xfrm>
          <a:prstGeom prst="rect">
            <a:avLst/>
          </a:prstGeom>
        </p:spPr>
        <p:txBody>
          <a:bodyPr wrap="square" lIns="0" tIns="0" rIns="0" bIns="0" rtlCol="0" anchor="t">
            <a:spAutoFit/>
          </a:bodyPr>
          <a:lstStyle/>
          <a:p>
            <a:pPr algn="ctr">
              <a:lnSpc>
                <a:spcPts val="5212"/>
              </a:lnSpc>
            </a:pPr>
            <a:r>
              <a:rPr lang="en-US" sz="4000" spc="236" dirty="0">
                <a:solidFill>
                  <a:srgbClr val="FFFFFF"/>
                </a:solidFill>
                <a:latin typeface="Roboto Bold"/>
              </a:rPr>
              <a:t>Stay Prepared For Meetings</a:t>
            </a:r>
          </a:p>
        </p:txBody>
      </p:sp>
      <p:pic>
        <p:nvPicPr>
          <p:cNvPr id="14" name="Picture 14"/>
          <p:cNvPicPr>
            <a:picLocks noChangeAspect="1"/>
          </p:cNvPicPr>
          <p:nvPr/>
        </p:nvPicPr>
        <p:blipFill>
          <a:blip r:embed="rId5"/>
          <a:srcRect/>
          <a:stretch>
            <a:fillRect/>
          </a:stretch>
        </p:blipFill>
        <p:spPr>
          <a:xfrm rot="157145">
            <a:off x="11691552" y="6457712"/>
            <a:ext cx="4664899" cy="3708594"/>
          </a:xfrm>
          <a:prstGeom prst="rect">
            <a:avLst/>
          </a:prstGeom>
        </p:spPr>
      </p:pic>
      <p:sp>
        <p:nvSpPr>
          <p:cNvPr id="17" name="TextBox 17"/>
          <p:cNvSpPr txBox="1"/>
          <p:nvPr/>
        </p:nvSpPr>
        <p:spPr>
          <a:xfrm>
            <a:off x="12712783" y="7598782"/>
            <a:ext cx="2555674" cy="1333698"/>
          </a:xfrm>
          <a:prstGeom prst="rect">
            <a:avLst/>
          </a:prstGeom>
        </p:spPr>
        <p:txBody>
          <a:bodyPr lIns="0" tIns="0" rIns="0" bIns="0" rtlCol="0" anchor="t">
            <a:spAutoFit/>
          </a:bodyPr>
          <a:lstStyle/>
          <a:p>
            <a:pPr algn="ctr">
              <a:lnSpc>
                <a:spcPts val="5212"/>
              </a:lnSpc>
            </a:pPr>
            <a:r>
              <a:rPr lang="en-US" sz="4000" spc="236" dirty="0">
                <a:solidFill>
                  <a:srgbClr val="FFFFFF"/>
                </a:solidFill>
                <a:latin typeface="Roboto Bold"/>
              </a:rPr>
              <a:t>Plan For Success</a:t>
            </a:r>
          </a:p>
        </p:txBody>
      </p:sp>
      <p:pic>
        <p:nvPicPr>
          <p:cNvPr id="18" name="Picture 18"/>
          <p:cNvPicPr>
            <a:picLocks noChangeAspect="1"/>
          </p:cNvPicPr>
          <p:nvPr/>
        </p:nvPicPr>
        <p:blipFill>
          <a:blip r:embed="rId5"/>
          <a:srcRect/>
          <a:stretch>
            <a:fillRect/>
          </a:stretch>
        </p:blipFill>
        <p:spPr>
          <a:xfrm rot="157145">
            <a:off x="1719041" y="6563115"/>
            <a:ext cx="4523151" cy="3595905"/>
          </a:xfrm>
          <a:prstGeom prst="rect">
            <a:avLst/>
          </a:prstGeom>
        </p:spPr>
      </p:pic>
      <p:sp>
        <p:nvSpPr>
          <p:cNvPr id="21" name="TextBox 21"/>
          <p:cNvSpPr txBox="1"/>
          <p:nvPr/>
        </p:nvSpPr>
        <p:spPr>
          <a:xfrm>
            <a:off x="2553068" y="7586116"/>
            <a:ext cx="3354495" cy="1333698"/>
          </a:xfrm>
          <a:prstGeom prst="rect">
            <a:avLst/>
          </a:prstGeom>
        </p:spPr>
        <p:txBody>
          <a:bodyPr wrap="square" lIns="0" tIns="0" rIns="0" bIns="0" rtlCol="0" anchor="t">
            <a:spAutoFit/>
          </a:bodyPr>
          <a:lstStyle/>
          <a:p>
            <a:pPr algn="ctr">
              <a:lnSpc>
                <a:spcPts val="5212"/>
              </a:lnSpc>
            </a:pPr>
            <a:r>
              <a:rPr lang="en-US" sz="4000" spc="236" dirty="0">
                <a:solidFill>
                  <a:srgbClr val="FFFFFF"/>
                </a:solidFill>
                <a:latin typeface="Roboto Bold"/>
              </a:rPr>
              <a:t>Know Your Tools</a:t>
            </a:r>
          </a:p>
        </p:txBody>
      </p:sp>
      <p:grpSp>
        <p:nvGrpSpPr>
          <p:cNvPr id="22" name="Group 22"/>
          <p:cNvGrpSpPr/>
          <p:nvPr/>
        </p:nvGrpSpPr>
        <p:grpSpPr>
          <a:xfrm>
            <a:off x="759500" y="817604"/>
            <a:ext cx="16739182" cy="1923604"/>
            <a:chOff x="0" y="57151"/>
            <a:chExt cx="22318909" cy="2564805"/>
          </a:xfrm>
        </p:grpSpPr>
        <p:sp>
          <p:nvSpPr>
            <p:cNvPr id="23" name="TextBox 23"/>
            <p:cNvSpPr txBox="1"/>
            <p:nvPr/>
          </p:nvSpPr>
          <p:spPr>
            <a:xfrm>
              <a:off x="0" y="57151"/>
              <a:ext cx="22318909" cy="2564805"/>
            </a:xfrm>
            <a:prstGeom prst="rect">
              <a:avLst/>
            </a:prstGeom>
          </p:spPr>
          <p:txBody>
            <a:bodyPr lIns="0" tIns="0" rIns="0" bIns="0" rtlCol="0" anchor="t">
              <a:spAutoFit/>
            </a:bodyPr>
            <a:lstStyle/>
            <a:p>
              <a:pPr marL="0" lvl="0" indent="0" algn="ctr">
                <a:lnSpc>
                  <a:spcPts val="7479"/>
                </a:lnSpc>
                <a:spcBef>
                  <a:spcPct val="0"/>
                </a:spcBef>
              </a:pPr>
              <a:r>
                <a:rPr lang="en-US" sz="6799" u="none" spc="135" dirty="0">
                  <a:solidFill>
                    <a:srgbClr val="99EDFF"/>
                  </a:solidFill>
                  <a:latin typeface="Roboto Bold"/>
                </a:rPr>
                <a:t>Ways to set yourself to become a brand which inspires people</a:t>
              </a:r>
            </a:p>
          </p:txBody>
        </p:sp>
        <p:sp>
          <p:nvSpPr>
            <p:cNvPr id="24" name="TextBox 24"/>
            <p:cNvSpPr txBox="1"/>
            <p:nvPr/>
          </p:nvSpPr>
          <p:spPr>
            <a:xfrm>
              <a:off x="791297" y="1584287"/>
              <a:ext cx="20736315" cy="499724"/>
            </a:xfrm>
            <a:prstGeom prst="rect">
              <a:avLst/>
            </a:prstGeom>
          </p:spPr>
          <p:txBody>
            <a:bodyPr lIns="0" tIns="0" rIns="0" bIns="0" rtlCol="0" anchor="t">
              <a:spAutoFit/>
            </a:bodyPr>
            <a:lstStyle/>
            <a:p>
              <a:pPr marL="0" lvl="0" indent="0" algn="ctr">
                <a:lnSpc>
                  <a:spcPts val="3297"/>
                </a:lnSpc>
                <a:buFont typeface="Arial"/>
                <a:buChar char="•"/>
              </a:pPr>
              <a:endParaRPr/>
            </a:p>
          </p:txBody>
        </p:sp>
      </p:grpSp>
      <p:pic>
        <p:nvPicPr>
          <p:cNvPr id="25" name="Picture 25"/>
          <p:cNvPicPr>
            <a:picLocks noChangeAspect="1"/>
          </p:cNvPicPr>
          <p:nvPr/>
        </p:nvPicPr>
        <p:blipFill>
          <a:blip r:embed="rId6"/>
          <a:srcRect/>
          <a:stretch>
            <a:fillRect/>
          </a:stretch>
        </p:blipFill>
        <p:spPr>
          <a:xfrm>
            <a:off x="15663696" y="9615793"/>
            <a:ext cx="2624304" cy="572973"/>
          </a:xfrm>
          <a:prstGeom prst="rect">
            <a:avLst/>
          </a:prstGeom>
        </p:spPr>
      </p:pic>
      <p:sp>
        <p:nvSpPr>
          <p:cNvPr id="27" name="TextBox 27"/>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32" name="TextBox 13"/>
          <p:cNvSpPr txBox="1"/>
          <p:nvPr/>
        </p:nvSpPr>
        <p:spPr>
          <a:xfrm>
            <a:off x="1639244" y="3502554"/>
            <a:ext cx="3949273" cy="2000548"/>
          </a:xfrm>
          <a:prstGeom prst="rect">
            <a:avLst/>
          </a:prstGeom>
        </p:spPr>
        <p:txBody>
          <a:bodyPr wrap="square" lIns="0" tIns="0" rIns="0" bIns="0" rtlCol="0" anchor="t">
            <a:spAutoFit/>
          </a:bodyPr>
          <a:lstStyle/>
          <a:p>
            <a:pPr algn="ctr">
              <a:lnSpc>
                <a:spcPts val="5212"/>
              </a:lnSpc>
            </a:pPr>
            <a:r>
              <a:rPr lang="en-US" sz="4000" spc="236" dirty="0">
                <a:solidFill>
                  <a:srgbClr val="FFFFFF"/>
                </a:solidFill>
                <a:latin typeface="Roboto Bold"/>
              </a:rPr>
              <a:t>Set Your Offline And Online  Identity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P spid="17" grpId="0"/>
      <p:bldP spid="2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t="7812" b="7812"/>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5420858">
            <a:off x="-1264104" y="3534976"/>
            <a:ext cx="10088206" cy="11799071"/>
          </a:xfrm>
          <a:prstGeom prst="rect">
            <a:avLst/>
          </a:prstGeom>
        </p:spPr>
      </p:pic>
      <p:grpSp>
        <p:nvGrpSpPr>
          <p:cNvPr id="3" name="Group 3"/>
          <p:cNvGrpSpPr/>
          <p:nvPr/>
        </p:nvGrpSpPr>
        <p:grpSpPr>
          <a:xfrm>
            <a:off x="15392511" y="872340"/>
            <a:ext cx="2141520" cy="214152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0000"/>
            </a:solidFill>
          </p:spPr>
        </p:sp>
      </p:grpSp>
      <p:sp>
        <p:nvSpPr>
          <p:cNvPr id="9" name="TextBox 9"/>
          <p:cNvSpPr txBox="1"/>
          <p:nvPr/>
        </p:nvSpPr>
        <p:spPr>
          <a:xfrm>
            <a:off x="609600" y="7419543"/>
            <a:ext cx="7706179" cy="1727781"/>
          </a:xfrm>
          <a:prstGeom prst="rect">
            <a:avLst/>
          </a:prstGeom>
        </p:spPr>
        <p:txBody>
          <a:bodyPr wrap="square" lIns="0" tIns="0" rIns="0" bIns="0" rtlCol="0" anchor="t">
            <a:spAutoFit/>
          </a:bodyPr>
          <a:lstStyle/>
          <a:p>
            <a:pPr algn="ctr">
              <a:lnSpc>
                <a:spcPts val="3359"/>
              </a:lnSpc>
              <a:spcBef>
                <a:spcPct val="0"/>
              </a:spcBef>
            </a:pPr>
            <a:r>
              <a:rPr lang="en-US" sz="3600" b="1" dirty="0">
                <a:latin typeface="Open Sans Light"/>
              </a:rPr>
              <a:t>WE ARE FIND US ON WEB. </a:t>
            </a:r>
          </a:p>
          <a:p>
            <a:pPr algn="ctr">
              <a:lnSpc>
                <a:spcPts val="3359"/>
              </a:lnSpc>
              <a:spcBef>
                <a:spcPct val="0"/>
              </a:spcBef>
            </a:pPr>
            <a:r>
              <a:rPr lang="en-US" sz="2800" b="1" dirty="0">
                <a:latin typeface="Open Sans Light"/>
              </a:rPr>
              <a:t>We help you Connect , Network and Get Found in the online and offline world. We help you grow your business as per your needs. </a:t>
            </a:r>
          </a:p>
        </p:txBody>
      </p:sp>
      <p:grpSp>
        <p:nvGrpSpPr>
          <p:cNvPr id="15" name="Group 14">
            <a:extLst>
              <a:ext uri="{FF2B5EF4-FFF2-40B4-BE49-F238E27FC236}">
                <a16:creationId xmlns:a16="http://schemas.microsoft.com/office/drawing/2014/main" id="{6DD21F0B-8CAA-4107-AE22-4294D13975E9}"/>
              </a:ext>
            </a:extLst>
          </p:cNvPr>
          <p:cNvGrpSpPr/>
          <p:nvPr/>
        </p:nvGrpSpPr>
        <p:grpSpPr>
          <a:xfrm>
            <a:off x="11506200" y="6743700"/>
            <a:ext cx="6786035" cy="2120013"/>
            <a:chOff x="11034692" y="6370189"/>
            <a:chExt cx="6786035" cy="2120013"/>
          </a:xfrm>
        </p:grpSpPr>
        <p:pic>
          <p:nvPicPr>
            <p:cNvPr id="5" name="Picture 5"/>
            <p:cNvPicPr>
              <a:picLocks noChangeAspect="1"/>
            </p:cNvPicPr>
            <p:nvPr/>
          </p:nvPicPr>
          <p:blipFill>
            <a:blip r:embed="rId4"/>
            <a:srcRect t="33604" b="33604"/>
            <a:stretch>
              <a:fillRect/>
            </a:stretch>
          </p:blipFill>
          <p:spPr>
            <a:xfrm>
              <a:off x="11406431" y="6370189"/>
              <a:ext cx="6414296" cy="2103323"/>
            </a:xfrm>
            <a:prstGeom prst="rect">
              <a:avLst/>
            </a:prstGeom>
          </p:spPr>
        </p:pic>
        <p:grpSp>
          <p:nvGrpSpPr>
            <p:cNvPr id="6" name="Group 6"/>
            <p:cNvGrpSpPr/>
            <p:nvPr/>
          </p:nvGrpSpPr>
          <p:grpSpPr>
            <a:xfrm>
              <a:off x="12402129" y="6789649"/>
              <a:ext cx="4509871" cy="1167717"/>
              <a:chOff x="0" y="0"/>
              <a:chExt cx="6013161" cy="1556957"/>
            </a:xfrm>
          </p:grpSpPr>
          <p:sp>
            <p:nvSpPr>
              <p:cNvPr id="7" name="TextBox 7"/>
              <p:cNvSpPr txBox="1"/>
              <p:nvPr/>
            </p:nvSpPr>
            <p:spPr>
              <a:xfrm>
                <a:off x="0" y="19050"/>
                <a:ext cx="6013161" cy="1089450"/>
              </a:xfrm>
              <a:prstGeom prst="rect">
                <a:avLst/>
              </a:prstGeom>
            </p:spPr>
            <p:txBody>
              <a:bodyPr lIns="0" tIns="0" rIns="0" bIns="0" rtlCol="0" anchor="t">
                <a:spAutoFit/>
              </a:bodyPr>
              <a:lstStyle/>
              <a:p>
                <a:pPr>
                  <a:lnSpc>
                    <a:spcPts val="3116"/>
                  </a:lnSpc>
                </a:pPr>
                <a:r>
                  <a:rPr lang="en-US" sz="2885" dirty="0">
                    <a:solidFill>
                      <a:srgbClr val="FFFFFF"/>
                    </a:solidFill>
                    <a:latin typeface="Raleway Heavy"/>
                  </a:rPr>
                  <a:t>WE ARE </a:t>
                </a:r>
              </a:p>
              <a:p>
                <a:pPr>
                  <a:lnSpc>
                    <a:spcPts val="3116"/>
                  </a:lnSpc>
                </a:pPr>
                <a:r>
                  <a:rPr lang="en-US" sz="2885" dirty="0">
                    <a:solidFill>
                      <a:srgbClr val="FFFFFF"/>
                    </a:solidFill>
                    <a:latin typeface="Raleway Heavy"/>
                  </a:rPr>
                  <a:t>BUSINESS CONNECTORS</a:t>
                </a:r>
              </a:p>
            </p:txBody>
          </p:sp>
          <p:sp>
            <p:nvSpPr>
              <p:cNvPr id="8" name="TextBox 8"/>
              <p:cNvSpPr txBox="1"/>
              <p:nvPr/>
            </p:nvSpPr>
            <p:spPr>
              <a:xfrm>
                <a:off x="0" y="1189501"/>
                <a:ext cx="6013161" cy="367455"/>
              </a:xfrm>
              <a:prstGeom prst="rect">
                <a:avLst/>
              </a:prstGeom>
            </p:spPr>
            <p:txBody>
              <a:bodyPr lIns="0" tIns="0" rIns="0" bIns="0" rtlCol="0" anchor="t">
                <a:spAutoFit/>
              </a:bodyPr>
              <a:lstStyle/>
              <a:p>
                <a:pPr>
                  <a:lnSpc>
                    <a:spcPts val="2036"/>
                  </a:lnSpc>
                </a:pPr>
                <a:r>
                  <a:rPr lang="en-US" sz="1885" dirty="0">
                    <a:solidFill>
                      <a:srgbClr val="FFF4A6"/>
                    </a:solidFill>
                    <a:latin typeface="Raleway"/>
                  </a:rPr>
                  <a:t>THE GLOBAL BUSINESS CONNECTORS</a:t>
                </a:r>
              </a:p>
            </p:txBody>
          </p:sp>
        </p:grpSp>
        <p:pic>
          <p:nvPicPr>
            <p:cNvPr id="10" name="Picture 10"/>
            <p:cNvPicPr>
              <a:picLocks noChangeAspect="1"/>
            </p:cNvPicPr>
            <p:nvPr/>
          </p:nvPicPr>
          <p:blipFill>
            <a:blip r:embed="rId5"/>
            <a:srcRect/>
            <a:stretch>
              <a:fillRect/>
            </a:stretch>
          </p:blipFill>
          <p:spPr>
            <a:xfrm rot="16200000">
              <a:off x="10213566" y="7210367"/>
              <a:ext cx="2100961" cy="458710"/>
            </a:xfrm>
            <a:prstGeom prst="rect">
              <a:avLst/>
            </a:prstGeom>
          </p:spPr>
        </p:pic>
      </p:grpSp>
      <p:sp>
        <p:nvSpPr>
          <p:cNvPr id="11" name="TextBox 11"/>
          <p:cNvSpPr txBox="1"/>
          <p:nvPr/>
        </p:nvSpPr>
        <p:spPr>
          <a:xfrm>
            <a:off x="344677" y="889635"/>
            <a:ext cx="6870646" cy="1001247"/>
          </a:xfrm>
          <a:prstGeom prst="rect">
            <a:avLst/>
          </a:prstGeom>
        </p:spPr>
        <p:txBody>
          <a:bodyPr lIns="0" tIns="0" rIns="0" bIns="0" rtlCol="0" anchor="t">
            <a:spAutoFit/>
          </a:bodyPr>
          <a:lstStyle/>
          <a:p>
            <a:pPr algn="ctr">
              <a:lnSpc>
                <a:spcPts val="8163"/>
              </a:lnSpc>
            </a:pPr>
            <a:r>
              <a:rPr lang="en-US" sz="5830" spc="1282" dirty="0">
                <a:solidFill>
                  <a:srgbClr val="FEE974"/>
                </a:solidFill>
                <a:latin typeface="Roboto Condensed Bold"/>
              </a:rPr>
              <a:t>WHO ARE WE </a:t>
            </a:r>
          </a:p>
        </p:txBody>
      </p:sp>
      <p:sp>
        <p:nvSpPr>
          <p:cNvPr id="13" name="Rectangle 12">
            <a:extLst>
              <a:ext uri="{FF2B5EF4-FFF2-40B4-BE49-F238E27FC236}">
                <a16:creationId xmlns:a16="http://schemas.microsoft.com/office/drawing/2014/main" id="{5B61324B-A2CF-459E-9A3C-9174648E13C3}"/>
              </a:ext>
            </a:extLst>
          </p:cNvPr>
          <p:cNvSpPr/>
          <p:nvPr/>
        </p:nvSpPr>
        <p:spPr>
          <a:xfrm>
            <a:off x="8153400" y="1698878"/>
            <a:ext cx="6701974" cy="1569660"/>
          </a:xfrm>
          <a:prstGeom prst="rect">
            <a:avLst/>
          </a:prstGeom>
        </p:spPr>
        <p:txBody>
          <a:bodyPr wrap="square">
            <a:spAutoFit/>
          </a:bodyPr>
          <a:lstStyle/>
          <a:p>
            <a:pPr algn="ctr"/>
            <a:r>
              <a:rPr lang="en-US" sz="3200" b="1" dirty="0">
                <a:solidFill>
                  <a:srgbClr val="FFFFFF"/>
                </a:solidFill>
                <a:latin typeface="Open Sans Light"/>
              </a:rPr>
              <a:t>WE ARE ENABLER OF TURNING YOUR IDEAS INTO POWERFUL MONEY MACHINES</a:t>
            </a:r>
            <a:endParaRPr lang="en-GB" sz="3200" b="1" dirty="0">
              <a:solidFill>
                <a:srgbClr val="FFFFFF"/>
              </a:solidFill>
              <a:latin typeface="Open Sans Ligh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12850">
            <a:off x="6999667" y="2974116"/>
            <a:ext cx="4228264" cy="3107774"/>
          </a:xfrm>
          <a:prstGeom prst="rect">
            <a:avLst/>
          </a:prstGeom>
        </p:spPr>
      </p:pic>
      <p:grpSp>
        <p:nvGrpSpPr>
          <p:cNvPr id="3" name="Group 3"/>
          <p:cNvGrpSpPr/>
          <p:nvPr/>
        </p:nvGrpSpPr>
        <p:grpSpPr>
          <a:xfrm>
            <a:off x="7747943" y="3603051"/>
            <a:ext cx="2555674" cy="1631895"/>
            <a:chOff x="0" y="28575"/>
            <a:chExt cx="3407566" cy="2175861"/>
          </a:xfrm>
        </p:grpSpPr>
        <p:sp>
          <p:nvSpPr>
            <p:cNvPr id="4" name="TextBox 4"/>
            <p:cNvSpPr txBox="1"/>
            <p:nvPr/>
          </p:nvSpPr>
          <p:spPr>
            <a:xfrm>
              <a:off x="0" y="1008218"/>
              <a:ext cx="3407566" cy="1196218"/>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is the projected ROI of each phone call dialed</a:t>
              </a:r>
            </a:p>
          </p:txBody>
        </p:sp>
        <p:sp>
          <p:nvSpPr>
            <p:cNvPr id="5" name="TextBox 5"/>
            <p:cNvSpPr txBox="1"/>
            <p:nvPr/>
          </p:nvSpPr>
          <p:spPr>
            <a:xfrm>
              <a:off x="0" y="28575"/>
              <a:ext cx="3407566"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£0.25</a:t>
              </a:r>
            </a:p>
          </p:txBody>
        </p:sp>
      </p:grpSp>
      <p:pic>
        <p:nvPicPr>
          <p:cNvPr id="6" name="Picture 6"/>
          <p:cNvPicPr>
            <a:picLocks noChangeAspect="1"/>
          </p:cNvPicPr>
          <p:nvPr/>
        </p:nvPicPr>
        <p:blipFill>
          <a:blip r:embed="rId3"/>
          <a:srcRect/>
          <a:stretch>
            <a:fillRect/>
          </a:stretch>
        </p:blipFill>
        <p:spPr>
          <a:xfrm rot="9511109">
            <a:off x="6817300" y="6196756"/>
            <a:ext cx="4287256" cy="3322624"/>
          </a:xfrm>
          <a:prstGeom prst="rect">
            <a:avLst/>
          </a:prstGeom>
        </p:spPr>
      </p:pic>
      <p:grpSp>
        <p:nvGrpSpPr>
          <p:cNvPr id="7" name="Group 7"/>
          <p:cNvGrpSpPr/>
          <p:nvPr/>
        </p:nvGrpSpPr>
        <p:grpSpPr>
          <a:xfrm>
            <a:off x="7756816" y="7197964"/>
            <a:ext cx="2555674" cy="1653327"/>
            <a:chOff x="0" y="0"/>
            <a:chExt cx="3407566" cy="2204436"/>
          </a:xfrm>
        </p:grpSpPr>
        <p:sp>
          <p:nvSpPr>
            <p:cNvPr id="8" name="TextBox 8"/>
            <p:cNvSpPr txBox="1"/>
            <p:nvPr/>
          </p:nvSpPr>
          <p:spPr>
            <a:xfrm>
              <a:off x="0" y="1008218"/>
              <a:ext cx="3407566" cy="1196217"/>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is the projected ROI of each phone call responded</a:t>
              </a:r>
            </a:p>
          </p:txBody>
        </p:sp>
        <p:sp>
          <p:nvSpPr>
            <p:cNvPr id="9" name="TextBox 9"/>
            <p:cNvSpPr txBox="1"/>
            <p:nvPr/>
          </p:nvSpPr>
          <p:spPr>
            <a:xfrm>
              <a:off x="0" y="28575"/>
              <a:ext cx="3407566" cy="932007"/>
            </a:xfrm>
            <a:prstGeom prst="rect">
              <a:avLst/>
            </a:prstGeom>
          </p:spPr>
          <p:txBody>
            <a:bodyPr lIns="0" tIns="0" rIns="0" bIns="0" rtlCol="0" anchor="t">
              <a:spAutoFit/>
            </a:bodyPr>
            <a:lstStyle/>
            <a:p>
              <a:pPr algn="ctr">
                <a:lnSpc>
                  <a:spcPts val="5212"/>
                </a:lnSpc>
              </a:pPr>
              <a:r>
                <a:rPr lang="en-US" sz="4738" spc="236">
                  <a:solidFill>
                    <a:srgbClr val="FFFFFF"/>
                  </a:solidFill>
                  <a:latin typeface="Roboto Bold"/>
                </a:rPr>
                <a:t>£0.66</a:t>
              </a:r>
            </a:p>
          </p:txBody>
        </p:sp>
      </p:grpSp>
      <p:pic>
        <p:nvPicPr>
          <p:cNvPr id="10" name="Picture 10"/>
          <p:cNvPicPr>
            <a:picLocks noChangeAspect="1"/>
          </p:cNvPicPr>
          <p:nvPr/>
        </p:nvPicPr>
        <p:blipFill>
          <a:blip r:embed="rId4"/>
          <a:srcRect/>
          <a:stretch>
            <a:fillRect/>
          </a:stretch>
        </p:blipFill>
        <p:spPr>
          <a:xfrm>
            <a:off x="1798856" y="2769062"/>
            <a:ext cx="4523133" cy="3053115"/>
          </a:xfrm>
          <a:prstGeom prst="rect">
            <a:avLst/>
          </a:prstGeom>
        </p:spPr>
      </p:pic>
      <p:grpSp>
        <p:nvGrpSpPr>
          <p:cNvPr id="11" name="Group 11"/>
          <p:cNvGrpSpPr/>
          <p:nvPr/>
        </p:nvGrpSpPr>
        <p:grpSpPr>
          <a:xfrm>
            <a:off x="2756040" y="3685574"/>
            <a:ext cx="2555674" cy="1653327"/>
            <a:chOff x="0" y="0"/>
            <a:chExt cx="3407566" cy="2204436"/>
          </a:xfrm>
        </p:grpSpPr>
        <p:sp>
          <p:nvSpPr>
            <p:cNvPr id="12" name="TextBox 12"/>
            <p:cNvSpPr txBox="1"/>
            <p:nvPr/>
          </p:nvSpPr>
          <p:spPr>
            <a:xfrm>
              <a:off x="0" y="1008218"/>
              <a:ext cx="3407566" cy="1196217"/>
            </a:xfrm>
            <a:prstGeom prst="rect">
              <a:avLst/>
            </a:prstGeom>
          </p:spPr>
          <p:txBody>
            <a:bodyPr lIns="0" tIns="0" rIns="0" bIns="0" rtlCol="0" anchor="t">
              <a:spAutoFit/>
            </a:bodyPr>
            <a:lstStyle/>
            <a:p>
              <a:pPr algn="ctr">
                <a:lnSpc>
                  <a:spcPts val="2316"/>
                </a:lnSpc>
              </a:pPr>
              <a:r>
                <a:rPr lang="en-US" sz="2105" spc="105">
                  <a:solidFill>
                    <a:srgbClr val="FFFFFF"/>
                  </a:solidFill>
                  <a:latin typeface="Roboto Bold"/>
                </a:rPr>
                <a:t>is the projected ROI of each email send</a:t>
              </a:r>
            </a:p>
          </p:txBody>
        </p:sp>
        <p:sp>
          <p:nvSpPr>
            <p:cNvPr id="13" name="TextBox 13"/>
            <p:cNvSpPr txBox="1"/>
            <p:nvPr/>
          </p:nvSpPr>
          <p:spPr>
            <a:xfrm>
              <a:off x="0" y="28575"/>
              <a:ext cx="3407566" cy="932007"/>
            </a:xfrm>
            <a:prstGeom prst="rect">
              <a:avLst/>
            </a:prstGeom>
          </p:spPr>
          <p:txBody>
            <a:bodyPr lIns="0" tIns="0" rIns="0" bIns="0" rtlCol="0" anchor="t">
              <a:spAutoFit/>
            </a:bodyPr>
            <a:lstStyle/>
            <a:p>
              <a:pPr algn="ctr">
                <a:lnSpc>
                  <a:spcPts val="5212"/>
                </a:lnSpc>
              </a:pPr>
              <a:r>
                <a:rPr lang="en-US" sz="4738" spc="236">
                  <a:solidFill>
                    <a:srgbClr val="FFFFFF"/>
                  </a:solidFill>
                  <a:latin typeface="Roboto Bold"/>
                </a:rPr>
                <a:t>£0.01</a:t>
              </a:r>
            </a:p>
          </p:txBody>
        </p:sp>
      </p:grpSp>
      <p:pic>
        <p:nvPicPr>
          <p:cNvPr id="14" name="Picture 14"/>
          <p:cNvPicPr>
            <a:picLocks noChangeAspect="1"/>
          </p:cNvPicPr>
          <p:nvPr/>
        </p:nvPicPr>
        <p:blipFill>
          <a:blip r:embed="rId5"/>
          <a:srcRect/>
          <a:stretch>
            <a:fillRect/>
          </a:stretch>
        </p:blipFill>
        <p:spPr>
          <a:xfrm rot="157145">
            <a:off x="11691552" y="6099903"/>
            <a:ext cx="4664899" cy="3708594"/>
          </a:xfrm>
          <a:prstGeom prst="rect">
            <a:avLst/>
          </a:prstGeom>
        </p:spPr>
      </p:pic>
      <p:grpSp>
        <p:nvGrpSpPr>
          <p:cNvPr id="15" name="Group 15"/>
          <p:cNvGrpSpPr/>
          <p:nvPr/>
        </p:nvGrpSpPr>
        <p:grpSpPr>
          <a:xfrm>
            <a:off x="12712783" y="7073282"/>
            <a:ext cx="2555674" cy="1653327"/>
            <a:chOff x="0" y="0"/>
            <a:chExt cx="3407566" cy="2204436"/>
          </a:xfrm>
        </p:grpSpPr>
        <p:sp>
          <p:nvSpPr>
            <p:cNvPr id="16" name="TextBox 16"/>
            <p:cNvSpPr txBox="1"/>
            <p:nvPr/>
          </p:nvSpPr>
          <p:spPr>
            <a:xfrm>
              <a:off x="0" y="1008218"/>
              <a:ext cx="3407566" cy="1196217"/>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is the projected ROI of each meeting occurred</a:t>
              </a:r>
            </a:p>
          </p:txBody>
        </p:sp>
        <p:sp>
          <p:nvSpPr>
            <p:cNvPr id="17" name="TextBox 17"/>
            <p:cNvSpPr txBox="1"/>
            <p:nvPr/>
          </p:nvSpPr>
          <p:spPr>
            <a:xfrm>
              <a:off x="0" y="28575"/>
              <a:ext cx="3407566" cy="932007"/>
            </a:xfrm>
            <a:prstGeom prst="rect">
              <a:avLst/>
            </a:prstGeom>
          </p:spPr>
          <p:txBody>
            <a:bodyPr lIns="0" tIns="0" rIns="0" bIns="0" rtlCol="0" anchor="t">
              <a:spAutoFit/>
            </a:bodyPr>
            <a:lstStyle/>
            <a:p>
              <a:pPr algn="ctr">
                <a:lnSpc>
                  <a:spcPts val="5212"/>
                </a:lnSpc>
              </a:pPr>
              <a:r>
                <a:rPr lang="en-US" sz="4738" spc="236">
                  <a:solidFill>
                    <a:srgbClr val="FFFFFF"/>
                  </a:solidFill>
                  <a:latin typeface="Roboto Bold"/>
                </a:rPr>
                <a:t>£8.00</a:t>
              </a:r>
            </a:p>
          </p:txBody>
        </p:sp>
      </p:grpSp>
      <p:pic>
        <p:nvPicPr>
          <p:cNvPr id="18" name="Picture 18"/>
          <p:cNvPicPr>
            <a:picLocks noChangeAspect="1"/>
          </p:cNvPicPr>
          <p:nvPr/>
        </p:nvPicPr>
        <p:blipFill>
          <a:blip r:embed="rId4"/>
          <a:srcRect/>
          <a:stretch>
            <a:fillRect/>
          </a:stretch>
        </p:blipFill>
        <p:spPr>
          <a:xfrm>
            <a:off x="11778722" y="2694614"/>
            <a:ext cx="4629074" cy="3124625"/>
          </a:xfrm>
          <a:prstGeom prst="rect">
            <a:avLst/>
          </a:prstGeom>
        </p:spPr>
      </p:pic>
      <p:grpSp>
        <p:nvGrpSpPr>
          <p:cNvPr id="19" name="Group 19"/>
          <p:cNvGrpSpPr/>
          <p:nvPr/>
        </p:nvGrpSpPr>
        <p:grpSpPr>
          <a:xfrm>
            <a:off x="12970030" y="3509934"/>
            <a:ext cx="2555674" cy="1653327"/>
            <a:chOff x="0" y="0"/>
            <a:chExt cx="3407566" cy="2204436"/>
          </a:xfrm>
        </p:grpSpPr>
        <p:sp>
          <p:nvSpPr>
            <p:cNvPr id="20" name="TextBox 20"/>
            <p:cNvSpPr txBox="1"/>
            <p:nvPr/>
          </p:nvSpPr>
          <p:spPr>
            <a:xfrm>
              <a:off x="0" y="1008218"/>
              <a:ext cx="3407566" cy="1196217"/>
            </a:xfrm>
            <a:prstGeom prst="rect">
              <a:avLst/>
            </a:prstGeom>
          </p:spPr>
          <p:txBody>
            <a:bodyPr lIns="0" tIns="0" rIns="0" bIns="0" rtlCol="0" anchor="t">
              <a:spAutoFit/>
            </a:bodyPr>
            <a:lstStyle/>
            <a:p>
              <a:pPr algn="ctr">
                <a:lnSpc>
                  <a:spcPts val="2316"/>
                </a:lnSpc>
              </a:pPr>
              <a:r>
                <a:rPr lang="en-US" sz="2105" spc="105">
                  <a:solidFill>
                    <a:srgbClr val="FFFFFF"/>
                  </a:solidFill>
                  <a:latin typeface="Roboto Bold"/>
                </a:rPr>
                <a:t>is the projected ROI of each meeting scheduled</a:t>
              </a:r>
            </a:p>
          </p:txBody>
        </p:sp>
        <p:sp>
          <p:nvSpPr>
            <p:cNvPr id="21" name="TextBox 21"/>
            <p:cNvSpPr txBox="1"/>
            <p:nvPr/>
          </p:nvSpPr>
          <p:spPr>
            <a:xfrm>
              <a:off x="0" y="28575"/>
              <a:ext cx="3407566" cy="932007"/>
            </a:xfrm>
            <a:prstGeom prst="rect">
              <a:avLst/>
            </a:prstGeom>
          </p:spPr>
          <p:txBody>
            <a:bodyPr lIns="0" tIns="0" rIns="0" bIns="0" rtlCol="0" anchor="t">
              <a:spAutoFit/>
            </a:bodyPr>
            <a:lstStyle/>
            <a:p>
              <a:pPr algn="ctr">
                <a:lnSpc>
                  <a:spcPts val="5212"/>
                </a:lnSpc>
              </a:pPr>
              <a:r>
                <a:rPr lang="en-US" sz="4738" spc="236">
                  <a:solidFill>
                    <a:srgbClr val="FFFFFF"/>
                  </a:solidFill>
                  <a:latin typeface="Roboto Bold"/>
                </a:rPr>
                <a:t>£6.40</a:t>
              </a:r>
            </a:p>
          </p:txBody>
        </p:sp>
      </p:grpSp>
      <p:pic>
        <p:nvPicPr>
          <p:cNvPr id="22" name="Picture 22"/>
          <p:cNvPicPr>
            <a:picLocks noChangeAspect="1"/>
          </p:cNvPicPr>
          <p:nvPr/>
        </p:nvPicPr>
        <p:blipFill>
          <a:blip r:embed="rId5"/>
          <a:srcRect/>
          <a:stretch>
            <a:fillRect/>
          </a:stretch>
        </p:blipFill>
        <p:spPr>
          <a:xfrm rot="157145">
            <a:off x="1719041" y="6205307"/>
            <a:ext cx="4523151" cy="3595905"/>
          </a:xfrm>
          <a:prstGeom prst="rect">
            <a:avLst/>
          </a:prstGeom>
        </p:spPr>
      </p:pic>
      <p:grpSp>
        <p:nvGrpSpPr>
          <p:cNvPr id="23" name="Group 23"/>
          <p:cNvGrpSpPr/>
          <p:nvPr/>
        </p:nvGrpSpPr>
        <p:grpSpPr>
          <a:xfrm>
            <a:off x="2553069" y="7060616"/>
            <a:ext cx="2555674" cy="1653327"/>
            <a:chOff x="0" y="0"/>
            <a:chExt cx="3407566" cy="2204436"/>
          </a:xfrm>
        </p:grpSpPr>
        <p:sp>
          <p:nvSpPr>
            <p:cNvPr id="24" name="TextBox 24"/>
            <p:cNvSpPr txBox="1"/>
            <p:nvPr/>
          </p:nvSpPr>
          <p:spPr>
            <a:xfrm>
              <a:off x="0" y="1008218"/>
              <a:ext cx="3407566" cy="1196217"/>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Is the projected ROI of  each email response Received</a:t>
              </a:r>
            </a:p>
          </p:txBody>
        </p:sp>
        <p:sp>
          <p:nvSpPr>
            <p:cNvPr id="25" name="TextBox 25"/>
            <p:cNvSpPr txBox="1"/>
            <p:nvPr/>
          </p:nvSpPr>
          <p:spPr>
            <a:xfrm>
              <a:off x="0" y="28575"/>
              <a:ext cx="3407566" cy="932007"/>
            </a:xfrm>
            <a:prstGeom prst="rect">
              <a:avLst/>
            </a:prstGeom>
          </p:spPr>
          <p:txBody>
            <a:bodyPr lIns="0" tIns="0" rIns="0" bIns="0" rtlCol="0" anchor="t">
              <a:spAutoFit/>
            </a:bodyPr>
            <a:lstStyle/>
            <a:p>
              <a:pPr algn="ctr">
                <a:lnSpc>
                  <a:spcPts val="5212"/>
                </a:lnSpc>
              </a:pPr>
              <a:r>
                <a:rPr lang="en-US" sz="4738" spc="236">
                  <a:solidFill>
                    <a:srgbClr val="FFFFFF"/>
                  </a:solidFill>
                  <a:latin typeface="Roboto Bold"/>
                </a:rPr>
                <a:t>£0.11</a:t>
              </a:r>
            </a:p>
          </p:txBody>
        </p:sp>
      </p:grpSp>
      <p:sp>
        <p:nvSpPr>
          <p:cNvPr id="27" name="TextBox 27"/>
          <p:cNvSpPr txBox="1"/>
          <p:nvPr/>
        </p:nvSpPr>
        <p:spPr>
          <a:xfrm>
            <a:off x="591337" y="803735"/>
            <a:ext cx="16739182" cy="1923604"/>
          </a:xfrm>
          <a:prstGeom prst="rect">
            <a:avLst/>
          </a:prstGeom>
        </p:spPr>
        <p:txBody>
          <a:bodyPr lIns="0" tIns="0" rIns="0" bIns="0" rtlCol="0" anchor="t">
            <a:spAutoFit/>
          </a:bodyPr>
          <a:lstStyle/>
          <a:p>
            <a:pPr marL="0" lvl="0" indent="0" algn="ctr">
              <a:lnSpc>
                <a:spcPts val="7479"/>
              </a:lnSpc>
              <a:spcBef>
                <a:spcPct val="0"/>
              </a:spcBef>
            </a:pPr>
            <a:r>
              <a:rPr lang="en-US" sz="6799" u="none" spc="135" dirty="0">
                <a:solidFill>
                  <a:srgbClr val="99EDFF"/>
                </a:solidFill>
                <a:latin typeface="Roboto Bold"/>
              </a:rPr>
              <a:t>Understand The Business Values Behind Our Proven Tools And Techniques</a:t>
            </a:r>
          </a:p>
        </p:txBody>
      </p:sp>
      <p:pic>
        <p:nvPicPr>
          <p:cNvPr id="29" name="Picture 29"/>
          <p:cNvPicPr>
            <a:picLocks noChangeAspect="1"/>
          </p:cNvPicPr>
          <p:nvPr/>
        </p:nvPicPr>
        <p:blipFill>
          <a:blip r:embed="rId6"/>
          <a:srcRect/>
          <a:stretch>
            <a:fillRect/>
          </a:stretch>
        </p:blipFill>
        <p:spPr>
          <a:xfrm>
            <a:off x="15663696" y="9615793"/>
            <a:ext cx="2624304" cy="572973"/>
          </a:xfrm>
          <a:prstGeom prst="rect">
            <a:avLst/>
          </a:prstGeom>
        </p:spPr>
      </p:pic>
      <p:sp>
        <p:nvSpPr>
          <p:cNvPr id="31" name="TextBox 31"/>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4" name="Rectangle 13"/>
          <p:cNvSpPr/>
          <p:nvPr/>
        </p:nvSpPr>
        <p:spPr>
          <a:xfrm>
            <a:off x="408070" y="1922368"/>
            <a:ext cx="17678400" cy="5286255"/>
          </a:xfrm>
          <a:prstGeom prst="rect">
            <a:avLst/>
          </a:prstGeom>
        </p:spPr>
        <p:txBody>
          <a:bodyPr wrap="square">
            <a:spAutoFit/>
          </a:bodyPr>
          <a:lstStyle/>
          <a:p>
            <a:pPr>
              <a:lnSpc>
                <a:spcPts val="13507"/>
              </a:lnSpc>
            </a:pPr>
            <a:r>
              <a:rPr lang="en-GB" sz="13507" spc="-135" dirty="0">
                <a:solidFill>
                  <a:srgbClr val="FFFFFF"/>
                </a:solidFill>
                <a:latin typeface="Roboto Bold"/>
              </a:rPr>
              <a:t>Set your Social Profile/ Email/Mobile and Other contact details</a:t>
            </a:r>
            <a:endParaRPr lang="en-US" sz="13507" spc="-135" dirty="0">
              <a:solidFill>
                <a:srgbClr val="FFFFFF"/>
              </a:solidFill>
              <a:latin typeface="Roboto Bold"/>
            </a:endParaRPr>
          </a:p>
        </p:txBody>
      </p:sp>
    </p:spTree>
    <p:extLst>
      <p:ext uri="{BB962C8B-B14F-4D97-AF65-F5344CB8AC3E}">
        <p14:creationId xmlns:p14="http://schemas.microsoft.com/office/powerpoint/2010/main" val="4214164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2A3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245" r="4245"/>
          <a:stretch>
            <a:fillRect/>
          </a:stretch>
        </p:blipFill>
        <p:spPr>
          <a:xfrm>
            <a:off x="6721591" y="0"/>
            <a:ext cx="11566409" cy="8389621"/>
          </a:xfrm>
          <a:prstGeom prst="rect">
            <a:avLst/>
          </a:prstGeom>
        </p:spPr>
      </p:pic>
      <p:pic>
        <p:nvPicPr>
          <p:cNvPr id="3" name="Picture 3"/>
          <p:cNvPicPr>
            <a:picLocks noChangeAspect="1"/>
          </p:cNvPicPr>
          <p:nvPr/>
        </p:nvPicPr>
        <p:blipFill>
          <a:blip r:embed="rId3"/>
          <a:srcRect/>
          <a:stretch>
            <a:fillRect/>
          </a:stretch>
        </p:blipFill>
        <p:spPr>
          <a:xfrm rot="-8775144">
            <a:off x="-9986721" y="311524"/>
            <a:ext cx="28741666" cy="19400625"/>
          </a:xfrm>
          <a:prstGeom prst="rect">
            <a:avLst/>
          </a:prstGeom>
        </p:spPr>
      </p:pic>
      <p:pic>
        <p:nvPicPr>
          <p:cNvPr id="4" name="Picture 4"/>
          <p:cNvPicPr>
            <a:picLocks noChangeAspect="1"/>
          </p:cNvPicPr>
          <p:nvPr/>
        </p:nvPicPr>
        <p:blipFill>
          <a:blip r:embed="rId4"/>
          <a:srcRect/>
          <a:stretch>
            <a:fillRect/>
          </a:stretch>
        </p:blipFill>
        <p:spPr>
          <a:xfrm>
            <a:off x="14161282" y="5476002"/>
            <a:ext cx="1506290" cy="1506290"/>
          </a:xfrm>
          <a:prstGeom prst="rect">
            <a:avLst/>
          </a:prstGeom>
        </p:spPr>
      </p:pic>
      <p:sp>
        <p:nvSpPr>
          <p:cNvPr id="6" name="TextBox 6"/>
          <p:cNvSpPr txBox="1"/>
          <p:nvPr/>
        </p:nvSpPr>
        <p:spPr>
          <a:xfrm>
            <a:off x="1219200" y="3857569"/>
            <a:ext cx="18905620" cy="4157164"/>
          </a:xfrm>
          <a:prstGeom prst="rect">
            <a:avLst/>
          </a:prstGeom>
        </p:spPr>
        <p:txBody>
          <a:bodyPr wrap="square" lIns="0" tIns="0" rIns="0" bIns="0" rtlCol="0" anchor="t">
            <a:spAutoFit/>
          </a:bodyPr>
          <a:lstStyle/>
          <a:p>
            <a:r>
              <a:rPr lang="en-US" sz="13507" spc="-135" dirty="0">
                <a:solidFill>
                  <a:srgbClr val="FF0000"/>
                </a:solidFill>
                <a:latin typeface="Roboto Bold"/>
              </a:rPr>
              <a:t>Engage With </a:t>
            </a:r>
          </a:p>
          <a:p>
            <a:r>
              <a:rPr lang="en-US" sz="13507" spc="-135" dirty="0">
                <a:solidFill>
                  <a:srgbClr val="FF0000"/>
                </a:solidFill>
                <a:latin typeface="Roboto Bold"/>
              </a:rPr>
              <a:t>Local Businesses</a:t>
            </a:r>
          </a:p>
        </p:txBody>
      </p:sp>
      <p:pic>
        <p:nvPicPr>
          <p:cNvPr id="8" name="Picture 8"/>
          <p:cNvPicPr>
            <a:picLocks noChangeAspect="1"/>
          </p:cNvPicPr>
          <p:nvPr/>
        </p:nvPicPr>
        <p:blipFill>
          <a:blip r:embed="rId4"/>
          <a:srcRect/>
          <a:stretch>
            <a:fillRect/>
          </a:stretch>
        </p:blipFill>
        <p:spPr>
          <a:xfrm rot="5764405">
            <a:off x="2167916" y="2439546"/>
            <a:ext cx="938770" cy="938770"/>
          </a:xfrm>
          <a:prstGeom prst="rect">
            <a:avLst/>
          </a:prstGeom>
        </p:spPr>
      </p:pic>
      <p:pic>
        <p:nvPicPr>
          <p:cNvPr id="9" name="Picture 9"/>
          <p:cNvPicPr>
            <a:picLocks noChangeAspect="1"/>
          </p:cNvPicPr>
          <p:nvPr/>
        </p:nvPicPr>
        <p:blipFill>
          <a:blip r:embed="rId5"/>
          <a:srcRect/>
          <a:stretch>
            <a:fillRect/>
          </a:stretch>
        </p:blipFill>
        <p:spPr>
          <a:xfrm rot="-1012386">
            <a:off x="-1498573" y="-3001625"/>
            <a:ext cx="7636468" cy="5154616"/>
          </a:xfrm>
          <a:prstGeom prst="rect">
            <a:avLst/>
          </a:prstGeom>
        </p:spPr>
      </p:pic>
      <p:pic>
        <p:nvPicPr>
          <p:cNvPr id="10" name="Picture 10"/>
          <p:cNvPicPr>
            <a:picLocks noChangeAspect="1"/>
          </p:cNvPicPr>
          <p:nvPr/>
        </p:nvPicPr>
        <p:blipFill>
          <a:blip r:embed="rId5"/>
          <a:srcRect/>
          <a:stretch>
            <a:fillRect/>
          </a:stretch>
        </p:blipFill>
        <p:spPr>
          <a:xfrm rot="9307379">
            <a:off x="7901396" y="8805604"/>
            <a:ext cx="6596603" cy="4452707"/>
          </a:xfrm>
          <a:prstGeom prst="rect">
            <a:avLst/>
          </a:prstGeom>
        </p:spPr>
      </p:pic>
      <p:pic>
        <p:nvPicPr>
          <p:cNvPr id="11" name="Picture 11"/>
          <p:cNvPicPr>
            <a:picLocks noChangeAspect="1"/>
          </p:cNvPicPr>
          <p:nvPr/>
        </p:nvPicPr>
        <p:blipFill>
          <a:blip r:embed="rId6"/>
          <a:srcRect/>
          <a:stretch>
            <a:fillRect/>
          </a:stretch>
        </p:blipFill>
        <p:spPr>
          <a:xfrm>
            <a:off x="15663696" y="9615793"/>
            <a:ext cx="2624304" cy="572973"/>
          </a:xfrm>
          <a:prstGeom prst="rect">
            <a:avLst/>
          </a:prstGeom>
        </p:spPr>
      </p:pic>
      <p:sp>
        <p:nvSpPr>
          <p:cNvPr id="13" name="TextBox 13"/>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0000"/>
                </a:solidFill>
                <a:latin typeface="Roboto"/>
              </a:rPr>
              <a:t>Part of  Franchise Mannual</a:t>
            </a:r>
          </a:p>
        </p:txBody>
      </p:sp>
      <p:sp>
        <p:nvSpPr>
          <p:cNvPr id="14" name="TextBox 7">
            <a:extLst>
              <a:ext uri="{FF2B5EF4-FFF2-40B4-BE49-F238E27FC236}">
                <a16:creationId xmlns:a16="http://schemas.microsoft.com/office/drawing/2014/main" id="{C2E3AA73-B389-4022-8614-B024FBE40A1B}"/>
              </a:ext>
            </a:extLst>
          </p:cNvPr>
          <p:cNvSpPr txBox="1"/>
          <p:nvPr/>
        </p:nvSpPr>
        <p:spPr>
          <a:xfrm>
            <a:off x="1421847" y="7941489"/>
            <a:ext cx="15444306" cy="2517024"/>
          </a:xfrm>
          <a:prstGeom prst="rect">
            <a:avLst/>
          </a:prstGeom>
        </p:spPr>
        <p:txBody>
          <a:bodyPr lIns="0" tIns="0" rIns="0" bIns="0" rtlCol="0" anchor="t">
            <a:spAutoFit/>
          </a:bodyPr>
          <a:lstStyle/>
          <a:p>
            <a:pPr>
              <a:lnSpc>
                <a:spcPts val="3959"/>
              </a:lnSpc>
            </a:pPr>
            <a:r>
              <a:rPr lang="en-US" sz="2400" spc="96" dirty="0">
                <a:solidFill>
                  <a:srgbClr val="FFFFFF"/>
                </a:solidFill>
                <a:latin typeface="Roboto"/>
              </a:rPr>
              <a:t>Establish and maintain a long lasting business relationship within your local business community</a:t>
            </a:r>
          </a:p>
        </p:txBody>
      </p:sp>
      <p:sp>
        <p:nvSpPr>
          <p:cNvPr id="5" name="TextBox 11">
            <a:extLst>
              <a:ext uri="{FF2B5EF4-FFF2-40B4-BE49-F238E27FC236}">
                <a16:creationId xmlns:a16="http://schemas.microsoft.com/office/drawing/2014/main" id="{1E1A4888-B5C4-4ED8-8410-4ADDEF992E56}"/>
              </a:ext>
            </a:extLst>
          </p:cNvPr>
          <p:cNvSpPr txBox="1"/>
          <p:nvPr/>
        </p:nvSpPr>
        <p:spPr>
          <a:xfrm>
            <a:off x="0" y="9747989"/>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4" name="Rectangle 13"/>
          <p:cNvSpPr/>
          <p:nvPr/>
        </p:nvSpPr>
        <p:spPr>
          <a:xfrm>
            <a:off x="762000" y="1947764"/>
            <a:ext cx="17834747" cy="7017306"/>
          </a:xfrm>
          <a:prstGeom prst="rect">
            <a:avLst/>
          </a:prstGeom>
        </p:spPr>
        <p:txBody>
          <a:bodyPr wrap="square">
            <a:spAutoFit/>
          </a:bodyPr>
          <a:lstStyle/>
          <a:p>
            <a:pPr>
              <a:lnSpc>
                <a:spcPts val="13507"/>
              </a:lnSpc>
            </a:pPr>
            <a:r>
              <a:rPr lang="en-GB" sz="13507" spc="-135" dirty="0">
                <a:solidFill>
                  <a:srgbClr val="FFFFFF"/>
                </a:solidFill>
                <a:latin typeface="Roboto Bold"/>
              </a:rPr>
              <a:t>Science Says 92 Percent of People Don't Achieve Their Goals. </a:t>
            </a:r>
            <a:endParaRPr lang="en-US" sz="13507" spc="-135" dirty="0">
              <a:solidFill>
                <a:srgbClr val="FFFFFF"/>
              </a:solidFill>
              <a:latin typeface="Roboto Bold"/>
            </a:endParaRPr>
          </a:p>
        </p:txBody>
      </p:sp>
    </p:spTree>
    <p:extLst>
      <p:ext uri="{BB962C8B-B14F-4D97-AF65-F5344CB8AC3E}">
        <p14:creationId xmlns:p14="http://schemas.microsoft.com/office/powerpoint/2010/main" val="2733919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33502">
            <a:off x="2042727" y="3288920"/>
            <a:ext cx="5173250" cy="3491944"/>
          </a:xfrm>
          <a:prstGeom prst="rect">
            <a:avLst/>
          </a:prstGeom>
        </p:spPr>
      </p:pic>
      <p:grpSp>
        <p:nvGrpSpPr>
          <p:cNvPr id="3" name="Group 3"/>
          <p:cNvGrpSpPr>
            <a:grpSpLocks noChangeAspect="1"/>
          </p:cNvGrpSpPr>
          <p:nvPr/>
        </p:nvGrpSpPr>
        <p:grpSpPr>
          <a:xfrm>
            <a:off x="3322076" y="3627410"/>
            <a:ext cx="4215945" cy="4299840"/>
            <a:chOff x="0" y="0"/>
            <a:chExt cx="6062980" cy="6183630"/>
          </a:xfrm>
        </p:grpSpPr>
        <p:sp>
          <p:nvSpPr>
            <p:cNvPr id="4" name="Freeform 4"/>
            <p:cNvSpPr/>
            <p:nvPr/>
          </p:nvSpPr>
          <p:spPr>
            <a:xfrm>
              <a:off x="-257810" y="-427990"/>
              <a:ext cx="6739890" cy="7203440"/>
            </a:xfrm>
            <a:custGeom>
              <a:avLst/>
              <a:gdLst/>
              <a:ahLst/>
              <a:cxnLst/>
              <a:rect l="l" t="t" r="r" b="b"/>
              <a:pathLst>
                <a:path w="6739890" h="7203440">
                  <a:moveTo>
                    <a:pt x="3602990" y="1123950"/>
                  </a:moveTo>
                  <a:cubicBezTo>
                    <a:pt x="3155950" y="1784350"/>
                    <a:pt x="3209290" y="2346960"/>
                    <a:pt x="2705100" y="2646680"/>
                  </a:cubicBezTo>
                  <a:cubicBezTo>
                    <a:pt x="1689100" y="3252470"/>
                    <a:pt x="647700" y="2674620"/>
                    <a:pt x="327660" y="3713480"/>
                  </a:cubicBezTo>
                  <a:cubicBezTo>
                    <a:pt x="0" y="4777740"/>
                    <a:pt x="839470" y="5806440"/>
                    <a:pt x="2597150" y="6450330"/>
                  </a:cubicBezTo>
                  <a:cubicBezTo>
                    <a:pt x="4646930" y="7203440"/>
                    <a:pt x="6739890" y="5153660"/>
                    <a:pt x="6248400" y="3628390"/>
                  </a:cubicBezTo>
                  <a:cubicBezTo>
                    <a:pt x="5842000" y="2364740"/>
                    <a:pt x="6545580" y="1811020"/>
                    <a:pt x="6122670" y="1123950"/>
                  </a:cubicBezTo>
                  <a:cubicBezTo>
                    <a:pt x="5429250" y="0"/>
                    <a:pt x="4081780" y="415290"/>
                    <a:pt x="3602990" y="1123950"/>
                  </a:cubicBezTo>
                  <a:close/>
                </a:path>
              </a:pathLst>
            </a:custGeom>
            <a:blipFill>
              <a:blip r:embed="rId3"/>
              <a:stretch>
                <a:fillRect l="-41065" t="1" r="-41070" b="4"/>
              </a:stretch>
            </a:blipFill>
          </p:spPr>
        </p:sp>
      </p:grpSp>
      <p:pic>
        <p:nvPicPr>
          <p:cNvPr id="5" name="Picture 5"/>
          <p:cNvPicPr>
            <a:picLocks noChangeAspect="1"/>
          </p:cNvPicPr>
          <p:nvPr/>
        </p:nvPicPr>
        <p:blipFill>
          <a:blip r:embed="rId4"/>
          <a:srcRect/>
          <a:stretch>
            <a:fillRect/>
          </a:stretch>
        </p:blipFill>
        <p:spPr>
          <a:xfrm rot="-773187">
            <a:off x="9905440" y="3346308"/>
            <a:ext cx="6268963" cy="4231550"/>
          </a:xfrm>
          <a:prstGeom prst="rect">
            <a:avLst/>
          </a:prstGeom>
        </p:spPr>
      </p:pic>
      <p:grpSp>
        <p:nvGrpSpPr>
          <p:cNvPr id="6" name="Group 6"/>
          <p:cNvGrpSpPr>
            <a:grpSpLocks noChangeAspect="1"/>
          </p:cNvGrpSpPr>
          <p:nvPr/>
        </p:nvGrpSpPr>
        <p:grpSpPr>
          <a:xfrm>
            <a:off x="10689474" y="3933621"/>
            <a:ext cx="4060632" cy="3676193"/>
            <a:chOff x="0" y="0"/>
            <a:chExt cx="5580380" cy="5052060"/>
          </a:xfrm>
        </p:grpSpPr>
        <p:sp>
          <p:nvSpPr>
            <p:cNvPr id="7" name="Freeform 7"/>
            <p:cNvSpPr/>
            <p:nvPr/>
          </p:nvSpPr>
          <p:spPr>
            <a:xfrm>
              <a:off x="-635000" y="-673100"/>
              <a:ext cx="6488430" cy="6027420"/>
            </a:xfrm>
            <a:custGeom>
              <a:avLst/>
              <a:gdLst/>
              <a:ahLst/>
              <a:cxnLst/>
              <a:rect l="l" t="t" r="r" b="b"/>
              <a:pathLst>
                <a:path w="6488430" h="602742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a:blip r:embed="rId5"/>
              <a:stretch>
                <a:fillRect l="-17956" t="-4" r="-17934"/>
              </a:stretch>
            </a:blipFill>
          </p:spPr>
        </p:sp>
      </p:grpSp>
      <p:grpSp>
        <p:nvGrpSpPr>
          <p:cNvPr id="8" name="Group 8"/>
          <p:cNvGrpSpPr/>
          <p:nvPr/>
        </p:nvGrpSpPr>
        <p:grpSpPr>
          <a:xfrm>
            <a:off x="10689474" y="7739068"/>
            <a:ext cx="4866824" cy="2253606"/>
            <a:chOff x="0" y="47625"/>
            <a:chExt cx="6489098" cy="3004809"/>
          </a:xfrm>
        </p:grpSpPr>
        <p:sp>
          <p:nvSpPr>
            <p:cNvPr id="9" name="TextBox 9"/>
            <p:cNvSpPr txBox="1"/>
            <p:nvPr/>
          </p:nvSpPr>
          <p:spPr>
            <a:xfrm>
              <a:off x="0" y="47625"/>
              <a:ext cx="6489098" cy="1261795"/>
            </a:xfrm>
            <a:prstGeom prst="rect">
              <a:avLst/>
            </a:prstGeom>
          </p:spPr>
          <p:txBody>
            <a:bodyPr lIns="0" tIns="0" rIns="0" bIns="0" rtlCol="0" anchor="t">
              <a:spAutoFit/>
            </a:bodyPr>
            <a:lstStyle/>
            <a:p>
              <a:pPr algn="ctr">
                <a:lnSpc>
                  <a:spcPts val="7117"/>
                </a:lnSpc>
              </a:pPr>
              <a:r>
                <a:rPr lang="en-US" sz="6470" spc="323" dirty="0">
                  <a:solidFill>
                    <a:srgbClr val="99EDFF"/>
                  </a:solidFill>
                  <a:latin typeface="Roboto Bold"/>
                </a:rPr>
                <a:t>8% People</a:t>
              </a:r>
            </a:p>
          </p:txBody>
        </p:sp>
        <p:sp>
          <p:nvSpPr>
            <p:cNvPr id="10" name="TextBox 10"/>
            <p:cNvSpPr txBox="1"/>
            <p:nvPr/>
          </p:nvSpPr>
          <p:spPr>
            <a:xfrm>
              <a:off x="355600" y="1616143"/>
              <a:ext cx="5777898" cy="1436291"/>
            </a:xfrm>
            <a:prstGeom prst="rect">
              <a:avLst/>
            </a:prstGeom>
          </p:spPr>
          <p:txBody>
            <a:bodyPr lIns="0" tIns="0" rIns="0" bIns="0" rtlCol="0" anchor="t">
              <a:spAutoFit/>
            </a:bodyPr>
            <a:lstStyle/>
            <a:p>
              <a:pPr algn="ctr">
                <a:lnSpc>
                  <a:spcPts val="4200"/>
                </a:lnSpc>
              </a:pPr>
              <a:r>
                <a:rPr lang="en-US" sz="2800" spc="28" dirty="0">
                  <a:solidFill>
                    <a:srgbClr val="FFFFFF"/>
                  </a:solidFill>
                  <a:latin typeface="Roboto"/>
                </a:rPr>
                <a:t>Plan for their success and achieve their results</a:t>
              </a:r>
            </a:p>
          </p:txBody>
        </p:sp>
      </p:grpSp>
      <p:grpSp>
        <p:nvGrpSpPr>
          <p:cNvPr id="20" name="Group 19">
            <a:extLst>
              <a:ext uri="{FF2B5EF4-FFF2-40B4-BE49-F238E27FC236}">
                <a16:creationId xmlns:a16="http://schemas.microsoft.com/office/drawing/2014/main" id="{CBEB56A8-068A-4A8D-B796-FE37A6951E6F}"/>
              </a:ext>
            </a:extLst>
          </p:cNvPr>
          <p:cNvGrpSpPr/>
          <p:nvPr/>
        </p:nvGrpSpPr>
        <p:grpSpPr>
          <a:xfrm>
            <a:off x="1028700" y="1398434"/>
            <a:ext cx="16617562" cy="1649183"/>
            <a:chOff x="1028700" y="1398434"/>
            <a:chExt cx="16617562" cy="1649183"/>
          </a:xfrm>
        </p:grpSpPr>
        <p:sp>
          <p:nvSpPr>
            <p:cNvPr id="12" name="TextBox 12"/>
            <p:cNvSpPr txBox="1"/>
            <p:nvPr/>
          </p:nvSpPr>
          <p:spPr>
            <a:xfrm>
              <a:off x="1028700" y="1398434"/>
              <a:ext cx="16617562" cy="934562"/>
            </a:xfrm>
            <a:prstGeom prst="rect">
              <a:avLst/>
            </a:prstGeom>
          </p:spPr>
          <p:txBody>
            <a:bodyPr lIns="0" tIns="0" rIns="0" bIns="0" rtlCol="0" anchor="t">
              <a:spAutoFit/>
            </a:bodyPr>
            <a:lstStyle/>
            <a:p>
              <a:pPr>
                <a:lnSpc>
                  <a:spcPts val="7040"/>
                </a:lnSpc>
              </a:pPr>
              <a:r>
                <a:rPr lang="en-US" sz="6400" spc="448" dirty="0">
                  <a:solidFill>
                    <a:srgbClr val="FFFFFF"/>
                  </a:solidFill>
                  <a:latin typeface="Roboto Bold"/>
                </a:rPr>
                <a:t>PLAN YOUR GOALS AND OBJECTIVES</a:t>
              </a:r>
            </a:p>
          </p:txBody>
        </p:sp>
        <p:sp>
          <p:nvSpPr>
            <p:cNvPr id="13" name="TextBox 13"/>
            <p:cNvSpPr txBox="1"/>
            <p:nvPr/>
          </p:nvSpPr>
          <p:spPr>
            <a:xfrm>
              <a:off x="1028700" y="2547480"/>
              <a:ext cx="15538618" cy="500137"/>
            </a:xfrm>
            <a:prstGeom prst="rect">
              <a:avLst/>
            </a:prstGeom>
          </p:spPr>
          <p:txBody>
            <a:bodyPr wrap="square" lIns="0" tIns="0" rIns="0" bIns="0" rtlCol="0" anchor="t">
              <a:spAutoFit/>
            </a:bodyPr>
            <a:lstStyle/>
            <a:p>
              <a:pPr marL="0" lvl="0" indent="0" algn="ctr">
                <a:lnSpc>
                  <a:spcPts val="3927"/>
                </a:lnSpc>
                <a:spcBef>
                  <a:spcPct val="0"/>
                </a:spcBef>
              </a:pPr>
              <a:r>
                <a:rPr lang="en-US" sz="3570" u="none" spc="107" dirty="0">
                  <a:solidFill>
                    <a:srgbClr val="FDD54F"/>
                  </a:solidFill>
                  <a:latin typeface="Roboto Bold"/>
                </a:rPr>
                <a:t>People don't plan to fail, they fail to plan.</a:t>
              </a:r>
            </a:p>
          </p:txBody>
        </p:sp>
      </p:grpSp>
      <p:grpSp>
        <p:nvGrpSpPr>
          <p:cNvPr id="21" name="Group 20">
            <a:extLst>
              <a:ext uri="{FF2B5EF4-FFF2-40B4-BE49-F238E27FC236}">
                <a16:creationId xmlns:a16="http://schemas.microsoft.com/office/drawing/2014/main" id="{E33D3A90-A897-4CF0-B492-E5C8334C59A0}"/>
              </a:ext>
            </a:extLst>
          </p:cNvPr>
          <p:cNvGrpSpPr/>
          <p:nvPr/>
        </p:nvGrpSpPr>
        <p:grpSpPr>
          <a:xfrm>
            <a:off x="1905000" y="7739068"/>
            <a:ext cx="6278832" cy="2208723"/>
            <a:chOff x="1905000" y="7739068"/>
            <a:chExt cx="6278832" cy="2208723"/>
          </a:xfrm>
        </p:grpSpPr>
        <p:sp>
          <p:nvSpPr>
            <p:cNvPr id="15" name="TextBox 15"/>
            <p:cNvSpPr txBox="1"/>
            <p:nvPr/>
          </p:nvSpPr>
          <p:spPr>
            <a:xfrm>
              <a:off x="2671197" y="7739068"/>
              <a:ext cx="4866824" cy="910506"/>
            </a:xfrm>
            <a:prstGeom prst="rect">
              <a:avLst/>
            </a:prstGeom>
          </p:spPr>
          <p:txBody>
            <a:bodyPr lIns="0" tIns="0" rIns="0" bIns="0" rtlCol="0" anchor="t">
              <a:spAutoFit/>
            </a:bodyPr>
            <a:lstStyle/>
            <a:p>
              <a:pPr algn="ctr">
                <a:lnSpc>
                  <a:spcPts val="7117"/>
                </a:lnSpc>
              </a:pPr>
              <a:r>
                <a:rPr lang="en-US" sz="6470" spc="323" dirty="0">
                  <a:solidFill>
                    <a:srgbClr val="FFBD59"/>
                  </a:solidFill>
                  <a:latin typeface="Roboto Bold"/>
                </a:rPr>
                <a:t>92% People</a:t>
              </a:r>
            </a:p>
          </p:txBody>
        </p:sp>
        <p:sp>
          <p:nvSpPr>
            <p:cNvPr id="16" name="TextBox 16"/>
            <p:cNvSpPr txBox="1"/>
            <p:nvPr/>
          </p:nvSpPr>
          <p:spPr>
            <a:xfrm>
              <a:off x="1905000" y="8915457"/>
              <a:ext cx="6278832" cy="1032334"/>
            </a:xfrm>
            <a:prstGeom prst="rect">
              <a:avLst/>
            </a:prstGeom>
          </p:spPr>
          <p:txBody>
            <a:bodyPr wrap="square" lIns="0" tIns="0" rIns="0" bIns="0" rtlCol="0" anchor="t">
              <a:spAutoFit/>
            </a:bodyPr>
            <a:lstStyle/>
            <a:p>
              <a:pPr algn="ctr">
                <a:lnSpc>
                  <a:spcPts val="4200"/>
                </a:lnSpc>
              </a:pPr>
              <a:r>
                <a:rPr lang="en-US" sz="2800" spc="28" dirty="0">
                  <a:solidFill>
                    <a:srgbClr val="FFFFFF"/>
                  </a:solidFill>
                  <a:latin typeface="Roboto"/>
                </a:rPr>
                <a:t>Fail to plan their goals and objectives and face high risk and problems</a:t>
              </a:r>
            </a:p>
          </p:txBody>
        </p:sp>
      </p:grpSp>
      <p:pic>
        <p:nvPicPr>
          <p:cNvPr id="17" name="Picture 17"/>
          <p:cNvPicPr>
            <a:picLocks noChangeAspect="1"/>
          </p:cNvPicPr>
          <p:nvPr/>
        </p:nvPicPr>
        <p:blipFill>
          <a:blip r:embed="rId6"/>
          <a:srcRect/>
          <a:stretch>
            <a:fillRect/>
          </a:stretch>
        </p:blipFill>
        <p:spPr>
          <a:xfrm>
            <a:off x="15663696" y="9615793"/>
            <a:ext cx="2624304" cy="572973"/>
          </a:xfrm>
          <a:prstGeom prst="rect">
            <a:avLst/>
          </a:prstGeom>
        </p:spPr>
      </p:pic>
      <p:sp>
        <p:nvSpPr>
          <p:cNvPr id="19" name="TextBox 19"/>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51850" y="-952500"/>
            <a:ext cx="10928449" cy="10955740"/>
            <a:chOff x="0" y="0"/>
            <a:chExt cx="5594350" cy="5608320"/>
          </a:xfrm>
        </p:grpSpPr>
        <p:sp>
          <p:nvSpPr>
            <p:cNvPr id="3" name="Freeform 3"/>
            <p:cNvSpPr/>
            <p:nvPr/>
          </p:nvSpPr>
          <p:spPr>
            <a:xfrm>
              <a:off x="-80010" y="-191771"/>
              <a:ext cx="6264910" cy="5977891"/>
            </a:xfrm>
            <a:custGeom>
              <a:avLst/>
              <a:gdLst/>
              <a:ahLst/>
              <a:cxnLst/>
              <a:rect l="l" t="t" r="r" b="b"/>
              <a:pathLst>
                <a:path w="6264910" h="5977891">
                  <a:moveTo>
                    <a:pt x="3576320" y="342901"/>
                  </a:moveTo>
                  <a:cubicBezTo>
                    <a:pt x="4768850" y="509271"/>
                    <a:pt x="6264910" y="971551"/>
                    <a:pt x="5435600" y="3060701"/>
                  </a:cubicBezTo>
                  <a:cubicBezTo>
                    <a:pt x="4606290" y="5149851"/>
                    <a:pt x="2889250" y="5520691"/>
                    <a:pt x="2059940" y="5749291"/>
                  </a:cubicBezTo>
                  <a:cubicBezTo>
                    <a:pt x="1230630" y="5977891"/>
                    <a:pt x="256540" y="5434331"/>
                    <a:pt x="600710" y="4203701"/>
                  </a:cubicBezTo>
                  <a:cubicBezTo>
                    <a:pt x="901700" y="3126740"/>
                    <a:pt x="0" y="1772921"/>
                    <a:pt x="86360" y="886460"/>
                  </a:cubicBezTo>
                  <a:cubicBezTo>
                    <a:pt x="172720" y="0"/>
                    <a:pt x="2145030" y="142240"/>
                    <a:pt x="3576320" y="342900"/>
                  </a:cubicBezTo>
                  <a:close/>
                </a:path>
              </a:pathLst>
            </a:custGeom>
            <a:blipFill>
              <a:blip r:embed="rId3"/>
              <a:stretch>
                <a:fillRect l="-39293" t="8" r="-39317" b="-4"/>
              </a:stretch>
            </a:blipFill>
          </p:spPr>
        </p:sp>
      </p:grpSp>
      <p:pic>
        <p:nvPicPr>
          <p:cNvPr id="4" name="Picture 4"/>
          <p:cNvPicPr>
            <a:picLocks noChangeAspect="1"/>
          </p:cNvPicPr>
          <p:nvPr/>
        </p:nvPicPr>
        <p:blipFill>
          <a:blip r:embed="rId4"/>
          <a:srcRect/>
          <a:stretch>
            <a:fillRect/>
          </a:stretch>
        </p:blipFill>
        <p:spPr>
          <a:xfrm rot="-7736567">
            <a:off x="11836616" y="-3455695"/>
            <a:ext cx="9443911" cy="6374640"/>
          </a:xfrm>
          <a:prstGeom prst="rect">
            <a:avLst/>
          </a:prstGeom>
        </p:spPr>
      </p:pic>
      <p:pic>
        <p:nvPicPr>
          <p:cNvPr id="5" name="Picture 5"/>
          <p:cNvPicPr>
            <a:picLocks noChangeAspect="1"/>
          </p:cNvPicPr>
          <p:nvPr/>
        </p:nvPicPr>
        <p:blipFill>
          <a:blip r:embed="rId5"/>
          <a:srcRect/>
          <a:stretch>
            <a:fillRect/>
          </a:stretch>
        </p:blipFill>
        <p:spPr>
          <a:xfrm rot="2959563">
            <a:off x="-2072569" y="6483182"/>
            <a:ext cx="9413800" cy="6354315"/>
          </a:xfrm>
          <a:prstGeom prst="rect">
            <a:avLst/>
          </a:prstGeom>
        </p:spPr>
      </p:pic>
      <p:pic>
        <p:nvPicPr>
          <p:cNvPr id="6" name="Picture 6"/>
          <p:cNvPicPr>
            <a:picLocks noChangeAspect="1"/>
          </p:cNvPicPr>
          <p:nvPr/>
        </p:nvPicPr>
        <p:blipFill>
          <a:blip r:embed="rId6"/>
          <a:srcRect/>
          <a:stretch>
            <a:fillRect/>
          </a:stretch>
        </p:blipFill>
        <p:spPr>
          <a:xfrm rot="8897896">
            <a:off x="8309281" y="806494"/>
            <a:ext cx="1636362" cy="1636362"/>
          </a:xfrm>
          <a:prstGeom prst="rect">
            <a:avLst/>
          </a:prstGeom>
        </p:spPr>
      </p:pic>
      <p:pic>
        <p:nvPicPr>
          <p:cNvPr id="10" name="Picture 10"/>
          <p:cNvPicPr>
            <a:picLocks noChangeAspect="1"/>
          </p:cNvPicPr>
          <p:nvPr/>
        </p:nvPicPr>
        <p:blipFill>
          <a:blip r:embed="rId7"/>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3" name="Rectangle 12"/>
          <p:cNvSpPr/>
          <p:nvPr/>
        </p:nvSpPr>
        <p:spPr>
          <a:xfrm>
            <a:off x="9601200" y="2541091"/>
            <a:ext cx="8520542" cy="7017306"/>
          </a:xfrm>
          <a:prstGeom prst="rect">
            <a:avLst/>
          </a:prstGeom>
        </p:spPr>
        <p:txBody>
          <a:bodyPr wrap="square">
            <a:spAutoFit/>
          </a:bodyPr>
          <a:lstStyle/>
          <a:p>
            <a:pPr>
              <a:lnSpc>
                <a:spcPts val="13507"/>
              </a:lnSpc>
            </a:pPr>
            <a:r>
              <a:rPr lang="en-GB" sz="8800" spc="-135" dirty="0">
                <a:solidFill>
                  <a:srgbClr val="FFFFFF"/>
                </a:solidFill>
                <a:latin typeface="Roboto Bold"/>
              </a:rPr>
              <a:t>Learn “connect and network” strategy using LinkedIn</a:t>
            </a:r>
          </a:p>
        </p:txBody>
      </p:sp>
      <p:sp>
        <p:nvSpPr>
          <p:cNvPr id="7" name="TextBox 11">
            <a:extLst>
              <a:ext uri="{FF2B5EF4-FFF2-40B4-BE49-F238E27FC236}">
                <a16:creationId xmlns:a16="http://schemas.microsoft.com/office/drawing/2014/main" id="{5B204A22-DB0B-4BFC-8FF8-1D6CA7B4C2DB}"/>
              </a:ext>
            </a:extLst>
          </p:cNvPr>
          <p:cNvSpPr txBox="1"/>
          <p:nvPr/>
        </p:nvSpPr>
        <p:spPr>
          <a:xfrm>
            <a:off x="0" y="9747989"/>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extLst>
      <p:ext uri="{BB962C8B-B14F-4D97-AF65-F5344CB8AC3E}">
        <p14:creationId xmlns:p14="http://schemas.microsoft.com/office/powerpoint/2010/main" val="2311474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51850" y="-952500"/>
            <a:ext cx="10928449" cy="10955740"/>
            <a:chOff x="0" y="0"/>
            <a:chExt cx="5594350" cy="5608320"/>
          </a:xfrm>
        </p:grpSpPr>
        <p:sp>
          <p:nvSpPr>
            <p:cNvPr id="3" name="Freeform 3"/>
            <p:cNvSpPr/>
            <p:nvPr/>
          </p:nvSpPr>
          <p:spPr>
            <a:xfrm>
              <a:off x="-80010" y="-191771"/>
              <a:ext cx="6264910" cy="5977891"/>
            </a:xfrm>
            <a:custGeom>
              <a:avLst/>
              <a:gdLst/>
              <a:ahLst/>
              <a:cxnLst/>
              <a:rect l="l" t="t" r="r" b="b"/>
              <a:pathLst>
                <a:path w="6264910" h="5977891">
                  <a:moveTo>
                    <a:pt x="3576320" y="342901"/>
                  </a:moveTo>
                  <a:cubicBezTo>
                    <a:pt x="4768850" y="509271"/>
                    <a:pt x="6264910" y="971551"/>
                    <a:pt x="5435600" y="3060701"/>
                  </a:cubicBezTo>
                  <a:cubicBezTo>
                    <a:pt x="4606290" y="5149851"/>
                    <a:pt x="2889250" y="5520691"/>
                    <a:pt x="2059940" y="5749291"/>
                  </a:cubicBezTo>
                  <a:cubicBezTo>
                    <a:pt x="1230630" y="5977891"/>
                    <a:pt x="256540" y="5434331"/>
                    <a:pt x="600710" y="4203701"/>
                  </a:cubicBezTo>
                  <a:cubicBezTo>
                    <a:pt x="901700" y="3126740"/>
                    <a:pt x="0" y="1772921"/>
                    <a:pt x="86360" y="886460"/>
                  </a:cubicBezTo>
                  <a:cubicBezTo>
                    <a:pt x="172720" y="0"/>
                    <a:pt x="2145030" y="142240"/>
                    <a:pt x="3576320" y="342900"/>
                  </a:cubicBezTo>
                  <a:close/>
                </a:path>
              </a:pathLst>
            </a:custGeom>
            <a:blipFill>
              <a:blip r:embed="rId3"/>
              <a:stretch>
                <a:fillRect l="-39293" t="8" r="-39317" b="-4"/>
              </a:stretch>
            </a:blipFill>
          </p:spPr>
        </p:sp>
      </p:grpSp>
      <p:pic>
        <p:nvPicPr>
          <p:cNvPr id="4" name="Picture 4"/>
          <p:cNvPicPr>
            <a:picLocks noChangeAspect="1"/>
          </p:cNvPicPr>
          <p:nvPr/>
        </p:nvPicPr>
        <p:blipFill>
          <a:blip r:embed="rId4"/>
          <a:srcRect/>
          <a:stretch>
            <a:fillRect/>
          </a:stretch>
        </p:blipFill>
        <p:spPr>
          <a:xfrm rot="-7736567">
            <a:off x="11836616" y="-3455695"/>
            <a:ext cx="9443911" cy="6374640"/>
          </a:xfrm>
          <a:prstGeom prst="rect">
            <a:avLst/>
          </a:prstGeom>
        </p:spPr>
      </p:pic>
      <p:pic>
        <p:nvPicPr>
          <p:cNvPr id="5" name="Picture 5"/>
          <p:cNvPicPr>
            <a:picLocks noChangeAspect="1"/>
          </p:cNvPicPr>
          <p:nvPr/>
        </p:nvPicPr>
        <p:blipFill>
          <a:blip r:embed="rId5"/>
          <a:srcRect/>
          <a:stretch>
            <a:fillRect/>
          </a:stretch>
        </p:blipFill>
        <p:spPr>
          <a:xfrm rot="2959563">
            <a:off x="-2072569" y="6483182"/>
            <a:ext cx="9413800" cy="6354315"/>
          </a:xfrm>
          <a:prstGeom prst="rect">
            <a:avLst/>
          </a:prstGeom>
        </p:spPr>
      </p:pic>
      <p:pic>
        <p:nvPicPr>
          <p:cNvPr id="6" name="Picture 6"/>
          <p:cNvPicPr>
            <a:picLocks noChangeAspect="1"/>
          </p:cNvPicPr>
          <p:nvPr/>
        </p:nvPicPr>
        <p:blipFill>
          <a:blip r:embed="rId6"/>
          <a:srcRect/>
          <a:stretch>
            <a:fillRect/>
          </a:stretch>
        </p:blipFill>
        <p:spPr>
          <a:xfrm rot="8897896">
            <a:off x="8309281" y="806494"/>
            <a:ext cx="1636362" cy="1636362"/>
          </a:xfrm>
          <a:prstGeom prst="rect">
            <a:avLst/>
          </a:prstGeom>
        </p:spPr>
      </p:pic>
      <p:pic>
        <p:nvPicPr>
          <p:cNvPr id="10" name="Picture 10"/>
          <p:cNvPicPr>
            <a:picLocks noChangeAspect="1"/>
          </p:cNvPicPr>
          <p:nvPr/>
        </p:nvPicPr>
        <p:blipFill>
          <a:blip r:embed="rId7"/>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3" name="Rectangle 12"/>
          <p:cNvSpPr/>
          <p:nvPr/>
        </p:nvSpPr>
        <p:spPr>
          <a:xfrm>
            <a:off x="9372600" y="3461641"/>
            <a:ext cx="9753734" cy="5160965"/>
          </a:xfrm>
          <a:prstGeom prst="rect">
            <a:avLst/>
          </a:prstGeom>
        </p:spPr>
        <p:txBody>
          <a:bodyPr wrap="square">
            <a:spAutoFit/>
          </a:bodyPr>
          <a:lstStyle/>
          <a:p>
            <a:pPr>
              <a:lnSpc>
                <a:spcPts val="13507"/>
              </a:lnSpc>
            </a:pPr>
            <a:r>
              <a:rPr lang="en-GB" sz="8800" spc="-135" dirty="0">
                <a:solidFill>
                  <a:srgbClr val="FFFFFF"/>
                </a:solidFill>
                <a:latin typeface="Roboto Bold"/>
              </a:rPr>
              <a:t>Plan your region and </a:t>
            </a:r>
            <a:r>
              <a:rPr lang="en-US" sz="8800" spc="-135" dirty="0" err="1">
                <a:solidFill>
                  <a:srgbClr val="FFFFFF"/>
                </a:solidFill>
                <a:latin typeface="Roboto Bold"/>
              </a:rPr>
              <a:t>organise</a:t>
            </a:r>
            <a:r>
              <a:rPr lang="en-US" sz="8800" spc="-135" dirty="0">
                <a:solidFill>
                  <a:srgbClr val="FFFFFF"/>
                </a:solidFill>
                <a:latin typeface="Roboto Bold"/>
              </a:rPr>
              <a:t> additional data </a:t>
            </a:r>
          </a:p>
        </p:txBody>
      </p:sp>
      <p:sp>
        <p:nvSpPr>
          <p:cNvPr id="7" name="TextBox 11">
            <a:extLst>
              <a:ext uri="{FF2B5EF4-FFF2-40B4-BE49-F238E27FC236}">
                <a16:creationId xmlns:a16="http://schemas.microsoft.com/office/drawing/2014/main" id="{4D56636F-627B-455D-B8F9-F8345DAAF266}"/>
              </a:ext>
            </a:extLst>
          </p:cNvPr>
          <p:cNvSpPr txBox="1"/>
          <p:nvPr/>
        </p:nvSpPr>
        <p:spPr>
          <a:xfrm>
            <a:off x="0" y="9747989"/>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extLst>
      <p:ext uri="{BB962C8B-B14F-4D97-AF65-F5344CB8AC3E}">
        <p14:creationId xmlns:p14="http://schemas.microsoft.com/office/powerpoint/2010/main" val="3757826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51850" y="-952500"/>
            <a:ext cx="10928449" cy="10955740"/>
            <a:chOff x="0" y="0"/>
            <a:chExt cx="5594350" cy="5608320"/>
          </a:xfrm>
        </p:grpSpPr>
        <p:sp>
          <p:nvSpPr>
            <p:cNvPr id="3" name="Freeform 3"/>
            <p:cNvSpPr/>
            <p:nvPr/>
          </p:nvSpPr>
          <p:spPr>
            <a:xfrm>
              <a:off x="-80010" y="-191771"/>
              <a:ext cx="6264910" cy="5977891"/>
            </a:xfrm>
            <a:custGeom>
              <a:avLst/>
              <a:gdLst/>
              <a:ahLst/>
              <a:cxnLst/>
              <a:rect l="l" t="t" r="r" b="b"/>
              <a:pathLst>
                <a:path w="6264910" h="5977891">
                  <a:moveTo>
                    <a:pt x="3576320" y="342901"/>
                  </a:moveTo>
                  <a:cubicBezTo>
                    <a:pt x="4768850" y="509271"/>
                    <a:pt x="6264910" y="971551"/>
                    <a:pt x="5435600" y="3060701"/>
                  </a:cubicBezTo>
                  <a:cubicBezTo>
                    <a:pt x="4606290" y="5149851"/>
                    <a:pt x="2889250" y="5520691"/>
                    <a:pt x="2059940" y="5749291"/>
                  </a:cubicBezTo>
                  <a:cubicBezTo>
                    <a:pt x="1230630" y="5977891"/>
                    <a:pt x="256540" y="5434331"/>
                    <a:pt x="600710" y="4203701"/>
                  </a:cubicBezTo>
                  <a:cubicBezTo>
                    <a:pt x="901700" y="3126740"/>
                    <a:pt x="0" y="1772921"/>
                    <a:pt x="86360" y="886460"/>
                  </a:cubicBezTo>
                  <a:cubicBezTo>
                    <a:pt x="172720" y="0"/>
                    <a:pt x="2145030" y="142240"/>
                    <a:pt x="3576320" y="342900"/>
                  </a:cubicBezTo>
                  <a:close/>
                </a:path>
              </a:pathLst>
            </a:custGeom>
            <a:blipFill>
              <a:blip r:embed="rId3"/>
              <a:stretch>
                <a:fillRect l="-39293" t="8" r="-39317" b="-4"/>
              </a:stretch>
            </a:blipFill>
          </p:spPr>
        </p:sp>
      </p:grpSp>
      <p:pic>
        <p:nvPicPr>
          <p:cNvPr id="4" name="Picture 4"/>
          <p:cNvPicPr>
            <a:picLocks noChangeAspect="1"/>
          </p:cNvPicPr>
          <p:nvPr/>
        </p:nvPicPr>
        <p:blipFill>
          <a:blip r:embed="rId4"/>
          <a:srcRect/>
          <a:stretch>
            <a:fillRect/>
          </a:stretch>
        </p:blipFill>
        <p:spPr>
          <a:xfrm rot="-7736567">
            <a:off x="11836616" y="-3455695"/>
            <a:ext cx="9443911" cy="6374640"/>
          </a:xfrm>
          <a:prstGeom prst="rect">
            <a:avLst/>
          </a:prstGeom>
        </p:spPr>
      </p:pic>
      <p:pic>
        <p:nvPicPr>
          <p:cNvPr id="5" name="Picture 5"/>
          <p:cNvPicPr>
            <a:picLocks noChangeAspect="1"/>
          </p:cNvPicPr>
          <p:nvPr/>
        </p:nvPicPr>
        <p:blipFill>
          <a:blip r:embed="rId5"/>
          <a:srcRect/>
          <a:stretch>
            <a:fillRect/>
          </a:stretch>
        </p:blipFill>
        <p:spPr>
          <a:xfrm rot="2959563">
            <a:off x="-2072569" y="6483182"/>
            <a:ext cx="9413800" cy="6354315"/>
          </a:xfrm>
          <a:prstGeom prst="rect">
            <a:avLst/>
          </a:prstGeom>
        </p:spPr>
      </p:pic>
      <p:pic>
        <p:nvPicPr>
          <p:cNvPr id="6" name="Picture 6"/>
          <p:cNvPicPr>
            <a:picLocks noChangeAspect="1"/>
          </p:cNvPicPr>
          <p:nvPr/>
        </p:nvPicPr>
        <p:blipFill>
          <a:blip r:embed="rId6"/>
          <a:srcRect/>
          <a:stretch>
            <a:fillRect/>
          </a:stretch>
        </p:blipFill>
        <p:spPr>
          <a:xfrm rot="8897896">
            <a:off x="8309281" y="806494"/>
            <a:ext cx="1636362" cy="1636362"/>
          </a:xfrm>
          <a:prstGeom prst="rect">
            <a:avLst/>
          </a:prstGeom>
        </p:spPr>
      </p:pic>
      <p:pic>
        <p:nvPicPr>
          <p:cNvPr id="10" name="Picture 10"/>
          <p:cNvPicPr>
            <a:picLocks noChangeAspect="1"/>
          </p:cNvPicPr>
          <p:nvPr/>
        </p:nvPicPr>
        <p:blipFill>
          <a:blip r:embed="rId7"/>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3" name="Rectangle 12"/>
          <p:cNvSpPr/>
          <p:nvPr/>
        </p:nvSpPr>
        <p:spPr>
          <a:xfrm>
            <a:off x="9372600" y="1717256"/>
            <a:ext cx="8686800" cy="7017306"/>
          </a:xfrm>
          <a:prstGeom prst="rect">
            <a:avLst/>
          </a:prstGeom>
        </p:spPr>
        <p:txBody>
          <a:bodyPr wrap="square">
            <a:spAutoFit/>
          </a:bodyPr>
          <a:lstStyle/>
          <a:p>
            <a:pPr>
              <a:lnSpc>
                <a:spcPts val="13507"/>
              </a:lnSpc>
            </a:pPr>
            <a:r>
              <a:rPr lang="en-US" sz="8800" spc="140" dirty="0">
                <a:solidFill>
                  <a:schemeClr val="bg1"/>
                </a:solidFill>
                <a:latin typeface="Roboto"/>
              </a:rPr>
              <a:t>Agree the meeting date for first Quarterly Review meeting</a:t>
            </a:r>
            <a:endParaRPr lang="en-US" sz="8800" spc="-135" dirty="0">
              <a:solidFill>
                <a:schemeClr val="bg1"/>
              </a:solidFill>
              <a:latin typeface="Roboto Bold"/>
            </a:endParaRPr>
          </a:p>
        </p:txBody>
      </p:sp>
      <p:sp>
        <p:nvSpPr>
          <p:cNvPr id="7" name="TextBox 11">
            <a:extLst>
              <a:ext uri="{FF2B5EF4-FFF2-40B4-BE49-F238E27FC236}">
                <a16:creationId xmlns:a16="http://schemas.microsoft.com/office/drawing/2014/main" id="{2EB5E8C2-50D1-486B-884E-7A4CF9634611}"/>
              </a:ext>
            </a:extLst>
          </p:cNvPr>
          <p:cNvSpPr txBox="1"/>
          <p:nvPr/>
        </p:nvSpPr>
        <p:spPr>
          <a:xfrm>
            <a:off x="0" y="9747989"/>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extLst>
      <p:ext uri="{BB962C8B-B14F-4D97-AF65-F5344CB8AC3E}">
        <p14:creationId xmlns:p14="http://schemas.microsoft.com/office/powerpoint/2010/main" val="3925274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110562">
            <a:off x="-4894996" y="-2955583"/>
            <a:ext cx="8225613" cy="5552289"/>
          </a:xfrm>
          <a:prstGeom prst="rect">
            <a:avLst/>
          </a:prstGeom>
        </p:spPr>
      </p:pic>
      <p:pic>
        <p:nvPicPr>
          <p:cNvPr id="3" name="Picture 3"/>
          <p:cNvPicPr>
            <a:picLocks noChangeAspect="1"/>
          </p:cNvPicPr>
          <p:nvPr/>
        </p:nvPicPr>
        <p:blipFill>
          <a:blip r:embed="rId3"/>
          <a:srcRect/>
          <a:stretch>
            <a:fillRect/>
          </a:stretch>
        </p:blipFill>
        <p:spPr>
          <a:xfrm rot="-1434266">
            <a:off x="2333702" y="3938421"/>
            <a:ext cx="1262596" cy="1262596"/>
          </a:xfrm>
          <a:prstGeom prst="rect">
            <a:avLst/>
          </a:prstGeom>
        </p:spPr>
      </p:pic>
      <p:pic>
        <p:nvPicPr>
          <p:cNvPr id="4" name="Picture 4"/>
          <p:cNvPicPr>
            <a:picLocks noChangeAspect="1"/>
          </p:cNvPicPr>
          <p:nvPr/>
        </p:nvPicPr>
        <p:blipFill>
          <a:blip r:embed="rId4"/>
          <a:srcRect/>
          <a:stretch>
            <a:fillRect/>
          </a:stretch>
        </p:blipFill>
        <p:spPr>
          <a:xfrm>
            <a:off x="338154" y="4947889"/>
            <a:ext cx="1179294" cy="1179294"/>
          </a:xfrm>
          <a:prstGeom prst="rect">
            <a:avLst/>
          </a:prstGeom>
        </p:spPr>
      </p:pic>
      <p:pic>
        <p:nvPicPr>
          <p:cNvPr id="5" name="Picture 5"/>
          <p:cNvPicPr>
            <a:picLocks noChangeAspect="1"/>
          </p:cNvPicPr>
          <p:nvPr/>
        </p:nvPicPr>
        <p:blipFill>
          <a:blip r:embed="rId5"/>
          <a:srcRect/>
          <a:stretch>
            <a:fillRect/>
          </a:stretch>
        </p:blipFill>
        <p:spPr>
          <a:xfrm rot="-10168292">
            <a:off x="-3270305" y="7004557"/>
            <a:ext cx="7216917" cy="4871419"/>
          </a:xfrm>
          <a:prstGeom prst="rect">
            <a:avLst/>
          </a:prstGeom>
        </p:spPr>
      </p:pic>
      <p:sp>
        <p:nvSpPr>
          <p:cNvPr id="6" name="TextBox 6"/>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1C2A3E"/>
                </a:solidFill>
                <a:latin typeface="Roboto"/>
              </a:rPr>
              <a:t>Part of  Franchise Mannual</a:t>
            </a:r>
          </a:p>
        </p:txBody>
      </p:sp>
      <p:grpSp>
        <p:nvGrpSpPr>
          <p:cNvPr id="7" name="Group 7"/>
          <p:cNvGrpSpPr/>
          <p:nvPr/>
        </p:nvGrpSpPr>
        <p:grpSpPr>
          <a:xfrm>
            <a:off x="3666578" y="829917"/>
            <a:ext cx="14196084" cy="8231227"/>
            <a:chOff x="-648177" y="38100"/>
            <a:chExt cx="13503926" cy="10974970"/>
          </a:xfrm>
        </p:grpSpPr>
        <p:sp>
          <p:nvSpPr>
            <p:cNvPr id="8" name="TextBox 8"/>
            <p:cNvSpPr txBox="1"/>
            <p:nvPr/>
          </p:nvSpPr>
          <p:spPr>
            <a:xfrm>
              <a:off x="0" y="38100"/>
              <a:ext cx="12855749" cy="1060119"/>
            </a:xfrm>
            <a:prstGeom prst="rect">
              <a:avLst/>
            </a:prstGeom>
          </p:spPr>
          <p:txBody>
            <a:bodyPr lIns="0" tIns="0" rIns="0" bIns="0" rtlCol="0" anchor="t">
              <a:spAutoFit/>
            </a:bodyPr>
            <a:lstStyle/>
            <a:p>
              <a:pPr>
                <a:lnSpc>
                  <a:spcPts val="6160"/>
                </a:lnSpc>
              </a:pPr>
              <a:r>
                <a:rPr lang="en-US" sz="4800" spc="392" dirty="0">
                  <a:solidFill>
                    <a:srgbClr val="1C2A3E"/>
                  </a:solidFill>
                  <a:latin typeface="Roboto Bold"/>
                </a:rPr>
                <a:t>WHAT TO EXPECT IN QUARTER ONE</a:t>
              </a:r>
            </a:p>
          </p:txBody>
        </p:sp>
        <p:sp>
          <p:nvSpPr>
            <p:cNvPr id="9" name="TextBox 9"/>
            <p:cNvSpPr txBox="1"/>
            <p:nvPr/>
          </p:nvSpPr>
          <p:spPr>
            <a:xfrm>
              <a:off x="-648177" y="1095824"/>
              <a:ext cx="13503925" cy="9917246"/>
            </a:xfrm>
            <a:prstGeom prst="rect">
              <a:avLst/>
            </a:prstGeom>
          </p:spPr>
          <p:txBody>
            <a:bodyPr wrap="square" lIns="0" tIns="0" rIns="0" bIns="0" rtlCol="0" anchor="t">
              <a:spAutoFit/>
            </a:bodyPr>
            <a:lstStyle/>
            <a:p>
              <a:pPr marL="803275" lvl="1" indent="-514350">
                <a:lnSpc>
                  <a:spcPts val="5775"/>
                </a:lnSpc>
                <a:buFont typeface="+mj-lt"/>
                <a:buAutoNum type="arabicPeriod"/>
              </a:pPr>
              <a:r>
                <a:rPr lang="en-US" sz="3200" spc="140" dirty="0">
                  <a:solidFill>
                    <a:srgbClr val="1C2A3E"/>
                  </a:solidFill>
                  <a:latin typeface="Roboto"/>
                </a:rPr>
                <a:t>Understand </a:t>
              </a:r>
              <a:r>
                <a:rPr lang="en-GB" sz="3200" spc="140" dirty="0">
                  <a:solidFill>
                    <a:srgbClr val="1C2A3E"/>
                  </a:solidFill>
                  <a:latin typeface="Roboto"/>
                </a:rPr>
                <a:t>How to cross one million mark income in 5-7 years</a:t>
              </a:r>
            </a:p>
            <a:p>
              <a:pPr marL="803275" lvl="1" indent="-514350">
                <a:lnSpc>
                  <a:spcPts val="5775"/>
                </a:lnSpc>
                <a:buFont typeface="+mj-lt"/>
                <a:buAutoNum type="arabicPeriod"/>
              </a:pPr>
              <a:r>
                <a:rPr lang="en-GB" sz="3200" spc="140" dirty="0">
                  <a:solidFill>
                    <a:srgbClr val="1C2A3E"/>
                  </a:solidFill>
                  <a:latin typeface="Roboto"/>
                </a:rPr>
                <a:t>LEARN OUR PROVEN TOOLS AND TECHNIQUES</a:t>
              </a:r>
            </a:p>
            <a:p>
              <a:pPr marL="803275" lvl="1" indent="-514350">
                <a:lnSpc>
                  <a:spcPts val="5775"/>
                </a:lnSpc>
                <a:buFont typeface="+mj-lt"/>
                <a:buAutoNum type="arabicPeriod"/>
              </a:pPr>
              <a:r>
                <a:rPr lang="en-GB" sz="3200" spc="140" dirty="0">
                  <a:solidFill>
                    <a:srgbClr val="1C2A3E"/>
                  </a:solidFill>
                  <a:latin typeface="Roboto"/>
                </a:rPr>
                <a:t>Key Principles To Achieve Your Goals And Objectives</a:t>
              </a:r>
            </a:p>
            <a:p>
              <a:pPr marL="803275" lvl="1" indent="-514350">
                <a:lnSpc>
                  <a:spcPts val="5775"/>
                </a:lnSpc>
                <a:buFont typeface="+mj-lt"/>
                <a:buAutoNum type="arabicPeriod"/>
              </a:pPr>
              <a:r>
                <a:rPr lang="en-GB" sz="3200" spc="140" dirty="0">
                  <a:solidFill>
                    <a:srgbClr val="1C2A3E"/>
                  </a:solidFill>
                  <a:latin typeface="Roboto"/>
                </a:rPr>
                <a:t>Build Rapport With Local Business People</a:t>
              </a:r>
            </a:p>
            <a:p>
              <a:pPr marL="803275" lvl="1" indent="-514350">
                <a:lnSpc>
                  <a:spcPts val="5775"/>
                </a:lnSpc>
                <a:buFont typeface="+mj-lt"/>
                <a:buAutoNum type="arabicPeriod"/>
              </a:pPr>
              <a:r>
                <a:rPr lang="en-GB" sz="3200" spc="140" dirty="0">
                  <a:solidFill>
                    <a:srgbClr val="1C2A3E"/>
                  </a:solidFill>
                  <a:latin typeface="Roboto"/>
                </a:rPr>
                <a:t>Guide, help and support your own local business community</a:t>
              </a:r>
            </a:p>
            <a:p>
              <a:pPr marL="803275" lvl="1" indent="-514350">
                <a:lnSpc>
                  <a:spcPts val="5775"/>
                </a:lnSpc>
                <a:buFont typeface="+mj-lt"/>
                <a:buAutoNum type="arabicPeriod"/>
              </a:pPr>
              <a:r>
                <a:rPr lang="en-GB" sz="3200" spc="140" dirty="0">
                  <a:solidFill>
                    <a:srgbClr val="1C2A3E"/>
                  </a:solidFill>
                  <a:latin typeface="Roboto"/>
                </a:rPr>
                <a:t>FOLLOW THE 12 STEPS OF SUCCESS PATH</a:t>
              </a:r>
            </a:p>
            <a:p>
              <a:pPr marL="803275" lvl="1" indent="-514350">
                <a:lnSpc>
                  <a:spcPts val="5775"/>
                </a:lnSpc>
                <a:buFont typeface="+mj-lt"/>
                <a:buAutoNum type="arabicPeriod"/>
              </a:pPr>
              <a:r>
                <a:rPr lang="en-GB" sz="3200" spc="140" dirty="0">
                  <a:solidFill>
                    <a:srgbClr val="1C2A3E"/>
                  </a:solidFill>
                  <a:latin typeface="Roboto"/>
                </a:rPr>
                <a:t>Understand How Other 8 Percent Do</a:t>
              </a:r>
            </a:p>
            <a:p>
              <a:pPr marL="803275" lvl="1" indent="-514350">
                <a:lnSpc>
                  <a:spcPts val="5775"/>
                </a:lnSpc>
                <a:buFont typeface="+mj-lt"/>
                <a:buAutoNum type="arabicPeriod"/>
              </a:pPr>
              <a:r>
                <a:rPr lang="en-GB" sz="3200" spc="140" dirty="0">
                  <a:solidFill>
                    <a:srgbClr val="1C2A3E"/>
                  </a:solidFill>
                  <a:latin typeface="Roboto"/>
                </a:rPr>
                <a:t>Understand Key Principles To Achieve Your Goals And Objectives</a:t>
              </a:r>
            </a:p>
            <a:p>
              <a:pPr marL="803275" lvl="1" indent="-514350">
                <a:lnSpc>
                  <a:spcPts val="5775"/>
                </a:lnSpc>
                <a:buFont typeface="+mj-lt"/>
                <a:buAutoNum type="arabicPeriod"/>
              </a:pPr>
              <a:r>
                <a:rPr lang="en-US" sz="3200" spc="140" dirty="0">
                  <a:solidFill>
                    <a:srgbClr val="1C2A3E"/>
                  </a:solidFill>
                  <a:latin typeface="Roboto"/>
                </a:rPr>
                <a:t>Understand the principles of a millionaire mindset</a:t>
              </a:r>
            </a:p>
            <a:p>
              <a:pPr marL="803275" lvl="1" indent="-514350">
                <a:lnSpc>
                  <a:spcPts val="5775"/>
                </a:lnSpc>
                <a:buFont typeface="+mj-lt"/>
                <a:buAutoNum type="arabicPeriod"/>
              </a:pPr>
              <a:r>
                <a:rPr lang="en-US" sz="3200" spc="96" dirty="0">
                  <a:solidFill>
                    <a:srgbClr val="1C2A3E"/>
                  </a:solidFill>
                  <a:latin typeface="Roboto Bold"/>
                </a:rPr>
                <a:t>ACTION PLAN - GET THE DATES IN DIARY</a:t>
              </a:r>
              <a:endParaRPr lang="en-US" sz="3200" spc="140" dirty="0">
                <a:solidFill>
                  <a:srgbClr val="1C2A3E"/>
                </a:solidFill>
                <a:latin typeface="Roboto"/>
              </a:endParaRPr>
            </a:p>
          </p:txBody>
        </p:sp>
      </p:grpSp>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3" name="TextBox 11">
            <a:extLst>
              <a:ext uri="{FF2B5EF4-FFF2-40B4-BE49-F238E27FC236}">
                <a16:creationId xmlns:a16="http://schemas.microsoft.com/office/drawing/2014/main" id="{FA07ECDF-7AA3-49A6-9192-A9F71B4197EB}"/>
              </a:ext>
            </a:extLst>
          </p:cNvPr>
          <p:cNvSpPr txBox="1"/>
          <p:nvPr/>
        </p:nvSpPr>
        <p:spPr>
          <a:xfrm>
            <a:off x="0" y="9747989"/>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extLst>
      <p:ext uri="{BB962C8B-B14F-4D97-AF65-F5344CB8AC3E}">
        <p14:creationId xmlns:p14="http://schemas.microsoft.com/office/powerpoint/2010/main" val="2103300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3"/>
          <a:srcRect/>
          <a:stretch>
            <a:fillRect/>
          </a:stretch>
        </p:blipFill>
        <p:spPr>
          <a:xfrm rot="2162192">
            <a:off x="-3007354" y="8327833"/>
            <a:ext cx="6060138" cy="4090593"/>
          </a:xfrm>
          <a:prstGeom prst="rect">
            <a:avLst/>
          </a:prstGeom>
        </p:spPr>
      </p:pic>
      <p:pic>
        <p:nvPicPr>
          <p:cNvPr id="26" name="Picture 26"/>
          <p:cNvPicPr>
            <a:picLocks noChangeAspect="1"/>
          </p:cNvPicPr>
          <p:nvPr/>
        </p:nvPicPr>
        <p:blipFill>
          <a:blip r:embed="rId4"/>
          <a:srcRect/>
          <a:stretch>
            <a:fillRect/>
          </a:stretch>
        </p:blipFill>
        <p:spPr>
          <a:xfrm rot="-7736567">
            <a:off x="14722025" y="-1538058"/>
            <a:ext cx="8962192" cy="6049479"/>
          </a:xfrm>
          <a:prstGeom prst="rect">
            <a:avLst/>
          </a:prstGeom>
        </p:spPr>
      </p:pic>
      <p:pic>
        <p:nvPicPr>
          <p:cNvPr id="27" name="Picture 27"/>
          <p:cNvPicPr>
            <a:picLocks noChangeAspect="1"/>
          </p:cNvPicPr>
          <p:nvPr/>
        </p:nvPicPr>
        <p:blipFill>
          <a:blip r:embed="rId5"/>
          <a:srcRect/>
          <a:stretch>
            <a:fillRect/>
          </a:stretch>
        </p:blipFill>
        <p:spPr>
          <a:xfrm>
            <a:off x="15663696" y="9615793"/>
            <a:ext cx="2624304" cy="572973"/>
          </a:xfrm>
          <a:prstGeom prst="rect">
            <a:avLst/>
          </a:prstGeom>
        </p:spPr>
      </p:pic>
      <p:sp>
        <p:nvSpPr>
          <p:cNvPr id="28" name="TextBox 28"/>
          <p:cNvSpPr txBox="1"/>
          <p:nvPr/>
        </p:nvSpPr>
        <p:spPr>
          <a:xfrm>
            <a:off x="-30577" y="104057"/>
            <a:ext cx="11277601" cy="478914"/>
          </a:xfrm>
          <a:prstGeom prst="rect">
            <a:avLst/>
          </a:prstGeom>
        </p:spPr>
        <p:txBody>
          <a:bodyPr wrap="square" lIns="0" tIns="0" rIns="0" bIns="0" rtlCol="0" anchor="t">
            <a:spAutoFit/>
          </a:bodyPr>
          <a:lstStyle/>
          <a:p>
            <a:pPr algn="ctr">
              <a:lnSpc>
                <a:spcPts val="4058"/>
              </a:lnSpc>
              <a:spcBef>
                <a:spcPct val="0"/>
              </a:spcBef>
            </a:pPr>
            <a:r>
              <a:rPr lang="en-US" sz="2898" dirty="0">
                <a:solidFill>
                  <a:srgbClr val="7030A0"/>
                </a:solidFill>
                <a:latin typeface="Arimo"/>
              </a:rPr>
              <a:t>Franchise Onboarding – Set your Financial Goals and Objectives</a:t>
            </a:r>
          </a:p>
        </p:txBody>
      </p:sp>
      <p:sp>
        <p:nvSpPr>
          <p:cNvPr id="29" name="TextBox 29"/>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35" name="Rectangle 34"/>
          <p:cNvSpPr/>
          <p:nvPr/>
        </p:nvSpPr>
        <p:spPr>
          <a:xfrm>
            <a:off x="-1066800" y="121742"/>
            <a:ext cx="18288000" cy="1544654"/>
          </a:xfrm>
          <a:prstGeom prst="rect">
            <a:avLst/>
          </a:prstGeom>
        </p:spPr>
        <p:txBody>
          <a:bodyPr wrap="square">
            <a:spAutoFit/>
          </a:bodyPr>
          <a:lstStyle/>
          <a:p>
            <a:pPr algn="ctr">
              <a:lnSpc>
                <a:spcPts val="13507"/>
              </a:lnSpc>
            </a:pPr>
            <a:r>
              <a:rPr lang="en-US" sz="4800" spc="-135" dirty="0">
                <a:solidFill>
                  <a:srgbClr val="7030A0"/>
                </a:solidFill>
                <a:latin typeface="Roboto Bold"/>
              </a:rPr>
              <a:t>How to cross one million mark income in 5-7 years</a:t>
            </a:r>
          </a:p>
        </p:txBody>
      </p:sp>
      <p:graphicFrame>
        <p:nvGraphicFramePr>
          <p:cNvPr id="36" name="Chart 35"/>
          <p:cNvGraphicFramePr/>
          <p:nvPr>
            <p:extLst>
              <p:ext uri="{D42A27DB-BD31-4B8C-83A1-F6EECF244321}">
                <p14:modId xmlns:p14="http://schemas.microsoft.com/office/powerpoint/2010/main" val="4158308351"/>
              </p:ext>
            </p:extLst>
          </p:nvPr>
        </p:nvGraphicFramePr>
        <p:xfrm>
          <a:off x="533400" y="1820188"/>
          <a:ext cx="17221200" cy="7892490"/>
        </p:xfrm>
        <a:graphic>
          <a:graphicData uri="http://schemas.openxmlformats.org/drawingml/2006/chart">
            <c:chart xmlns:c="http://schemas.openxmlformats.org/drawingml/2006/chart" xmlns:r="http://schemas.openxmlformats.org/officeDocument/2006/relationships" r:id="rId6"/>
          </a:graphicData>
        </a:graphic>
      </p:graphicFrame>
      <p:sp>
        <p:nvSpPr>
          <p:cNvPr id="37" name="TextBox 4"/>
          <p:cNvSpPr txBox="1"/>
          <p:nvPr/>
        </p:nvSpPr>
        <p:spPr>
          <a:xfrm>
            <a:off x="10820400" y="4990588"/>
            <a:ext cx="8001721" cy="1731243"/>
          </a:xfrm>
          <a:prstGeom prst="rect">
            <a:avLst/>
          </a:prstGeom>
        </p:spPr>
        <p:txBody>
          <a:bodyPr lIns="0" tIns="0" rIns="0" bIns="0" rtlCol="0" anchor="t">
            <a:spAutoFit/>
          </a:bodyPr>
          <a:lstStyle/>
          <a:p>
            <a:pPr>
              <a:lnSpc>
                <a:spcPts val="13507"/>
              </a:lnSpc>
            </a:pPr>
            <a:r>
              <a:rPr lang="en-US" sz="6600" spc="-135" dirty="0">
                <a:solidFill>
                  <a:srgbClr val="FFFFFF"/>
                </a:solidFill>
                <a:latin typeface="Roboto Bold"/>
              </a:rPr>
              <a:t>Min – 1.0 Million</a:t>
            </a:r>
          </a:p>
        </p:txBody>
      </p:sp>
      <p:sp>
        <p:nvSpPr>
          <p:cNvPr id="38" name="TextBox 4"/>
          <p:cNvSpPr txBox="1"/>
          <p:nvPr/>
        </p:nvSpPr>
        <p:spPr>
          <a:xfrm>
            <a:off x="10439400" y="5777774"/>
            <a:ext cx="8001721" cy="1731243"/>
          </a:xfrm>
          <a:prstGeom prst="rect">
            <a:avLst/>
          </a:prstGeom>
        </p:spPr>
        <p:txBody>
          <a:bodyPr lIns="0" tIns="0" rIns="0" bIns="0" rtlCol="0" anchor="t">
            <a:spAutoFit/>
          </a:bodyPr>
          <a:lstStyle/>
          <a:p>
            <a:pPr>
              <a:lnSpc>
                <a:spcPts val="13507"/>
              </a:lnSpc>
            </a:pPr>
            <a:r>
              <a:rPr lang="en-US" sz="6600" spc="-135" dirty="0">
                <a:solidFill>
                  <a:srgbClr val="FFFFFF"/>
                </a:solidFill>
                <a:latin typeface="Roboto Bold"/>
              </a:rPr>
              <a:t>Ideal – 1.9 Millions</a:t>
            </a:r>
          </a:p>
        </p:txBody>
      </p:sp>
      <p:sp>
        <p:nvSpPr>
          <p:cNvPr id="39" name="TextBox 4"/>
          <p:cNvSpPr txBox="1"/>
          <p:nvPr/>
        </p:nvSpPr>
        <p:spPr>
          <a:xfrm>
            <a:off x="10591800" y="3799744"/>
            <a:ext cx="8001721" cy="1731243"/>
          </a:xfrm>
          <a:prstGeom prst="rect">
            <a:avLst/>
          </a:prstGeom>
        </p:spPr>
        <p:txBody>
          <a:bodyPr lIns="0" tIns="0" rIns="0" bIns="0" rtlCol="0" anchor="t">
            <a:spAutoFit/>
          </a:bodyPr>
          <a:lstStyle/>
          <a:p>
            <a:pPr>
              <a:lnSpc>
                <a:spcPts val="13507"/>
              </a:lnSpc>
            </a:pPr>
            <a:r>
              <a:rPr lang="en-US" sz="4000" spc="-135" dirty="0">
                <a:solidFill>
                  <a:srgbClr val="FFFFFF"/>
                </a:solidFill>
                <a:latin typeface="Roboto Bold"/>
              </a:rPr>
              <a:t>Projected Income Level Goals</a:t>
            </a:r>
          </a:p>
        </p:txBody>
      </p:sp>
      <p:sp>
        <p:nvSpPr>
          <p:cNvPr id="2" name="TextBox 11">
            <a:extLst>
              <a:ext uri="{FF2B5EF4-FFF2-40B4-BE49-F238E27FC236}">
                <a16:creationId xmlns:a16="http://schemas.microsoft.com/office/drawing/2014/main" id="{E7B2AF87-9262-42A2-966B-43AA4786491F}"/>
              </a:ext>
            </a:extLst>
          </p:cNvPr>
          <p:cNvSpPr txBox="1"/>
          <p:nvPr/>
        </p:nvSpPr>
        <p:spPr>
          <a:xfrm>
            <a:off x="0" y="9747989"/>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extLst>
      <p:ext uri="{BB962C8B-B14F-4D97-AF65-F5344CB8AC3E}">
        <p14:creationId xmlns:p14="http://schemas.microsoft.com/office/powerpoint/2010/main" val="277714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3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2" name="Group 2"/>
          <p:cNvGrpSpPr/>
          <p:nvPr/>
        </p:nvGrpSpPr>
        <p:grpSpPr>
          <a:xfrm>
            <a:off x="1066800" y="496828"/>
            <a:ext cx="10651122" cy="2457733"/>
            <a:chOff x="-1028792" y="0"/>
            <a:chExt cx="14201496" cy="3276976"/>
          </a:xfrm>
        </p:grpSpPr>
        <p:sp>
          <p:nvSpPr>
            <p:cNvPr id="3" name="TextBox 3"/>
            <p:cNvSpPr txBox="1"/>
            <p:nvPr/>
          </p:nvSpPr>
          <p:spPr>
            <a:xfrm>
              <a:off x="0" y="0"/>
              <a:ext cx="13172704" cy="638711"/>
            </a:xfrm>
            <a:prstGeom prst="rect">
              <a:avLst/>
            </a:prstGeom>
          </p:spPr>
          <p:txBody>
            <a:bodyPr lIns="0" tIns="0" rIns="0" bIns="0" rtlCol="0" anchor="t">
              <a:spAutoFit/>
            </a:bodyPr>
            <a:lstStyle/>
            <a:p>
              <a:pPr>
                <a:lnSpc>
                  <a:spcPts val="3600"/>
                </a:lnSpc>
              </a:pPr>
              <a:endParaRPr/>
            </a:p>
          </p:txBody>
        </p:sp>
        <p:sp>
          <p:nvSpPr>
            <p:cNvPr id="4" name="TextBox 4"/>
            <p:cNvSpPr txBox="1"/>
            <p:nvPr/>
          </p:nvSpPr>
          <p:spPr>
            <a:xfrm>
              <a:off x="-1028792" y="770393"/>
              <a:ext cx="13172704" cy="2506583"/>
            </a:xfrm>
            <a:prstGeom prst="rect">
              <a:avLst/>
            </a:prstGeom>
          </p:spPr>
          <p:txBody>
            <a:bodyPr lIns="0" tIns="0" rIns="0" bIns="0" rtlCol="0" anchor="t">
              <a:spAutoFit/>
            </a:bodyPr>
            <a:lstStyle/>
            <a:p>
              <a:pPr>
                <a:lnSpc>
                  <a:spcPts val="13507"/>
                </a:lnSpc>
              </a:pPr>
              <a:r>
                <a:rPr lang="en-US" sz="13507" spc="-135" dirty="0">
                  <a:solidFill>
                    <a:srgbClr val="FFFFFF"/>
                  </a:solidFill>
                  <a:latin typeface="Roboto Bold"/>
                </a:rPr>
                <a:t>What We Do</a:t>
              </a:r>
            </a:p>
          </p:txBody>
        </p:sp>
        <p:sp>
          <p:nvSpPr>
            <p:cNvPr id="5" name="TextBox 5"/>
            <p:cNvSpPr txBox="1"/>
            <p:nvPr/>
          </p:nvSpPr>
          <p:spPr>
            <a:xfrm>
              <a:off x="-1028792" y="2372594"/>
              <a:ext cx="13172704" cy="773716"/>
            </a:xfrm>
            <a:prstGeom prst="rect">
              <a:avLst/>
            </a:prstGeom>
          </p:spPr>
          <p:txBody>
            <a:bodyPr lIns="0" tIns="0" rIns="0" bIns="0" rtlCol="0" anchor="t">
              <a:spAutoFit/>
            </a:bodyPr>
            <a:lstStyle/>
            <a:p>
              <a:pPr>
                <a:lnSpc>
                  <a:spcPts val="5064"/>
                </a:lnSpc>
              </a:pPr>
              <a:r>
                <a:rPr lang="en-US" sz="2800" spc="164" dirty="0">
                  <a:solidFill>
                    <a:srgbClr val="99EDFF"/>
                  </a:solidFill>
                  <a:latin typeface="Roboto"/>
                </a:rPr>
                <a:t>We help businesses step up through organic growth</a:t>
              </a:r>
            </a:p>
          </p:txBody>
        </p:sp>
      </p:grpSp>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4" name="Rectangle 13">
            <a:extLst>
              <a:ext uri="{FF2B5EF4-FFF2-40B4-BE49-F238E27FC236}">
                <a16:creationId xmlns:a16="http://schemas.microsoft.com/office/drawing/2014/main" id="{02611728-35DC-41AA-94B1-0252585F979B}"/>
              </a:ext>
            </a:extLst>
          </p:cNvPr>
          <p:cNvSpPr/>
          <p:nvPr/>
        </p:nvSpPr>
        <p:spPr>
          <a:xfrm>
            <a:off x="608602" y="3053323"/>
            <a:ext cx="17449800" cy="6617196"/>
          </a:xfrm>
          <a:prstGeom prst="rect">
            <a:avLst/>
          </a:prstGeom>
        </p:spPr>
        <p:txBody>
          <a:bodyPr wrap="square">
            <a:spAutoFit/>
          </a:bodyPr>
          <a:lstStyle/>
          <a:p>
            <a:r>
              <a:rPr lang="en-GB" sz="6000" dirty="0">
                <a:solidFill>
                  <a:schemeClr val="bg1">
                    <a:lumMod val="95000"/>
                  </a:schemeClr>
                </a:solidFill>
              </a:rPr>
              <a:t>We help businesses </a:t>
            </a:r>
            <a:r>
              <a:rPr lang="en-GB" sz="9600" dirty="0">
                <a:solidFill>
                  <a:schemeClr val="bg1">
                    <a:lumMod val="95000"/>
                  </a:schemeClr>
                </a:solidFill>
              </a:rPr>
              <a:t>to turn their ideas </a:t>
            </a:r>
            <a:r>
              <a:rPr lang="en-GB" sz="6000" dirty="0">
                <a:solidFill>
                  <a:schemeClr val="bg1">
                    <a:lumMod val="95000"/>
                  </a:schemeClr>
                </a:solidFill>
              </a:rPr>
              <a:t>or ventures </a:t>
            </a:r>
            <a:r>
              <a:rPr lang="en-GB" sz="8800" dirty="0">
                <a:solidFill>
                  <a:schemeClr val="bg1">
                    <a:lumMod val="95000"/>
                  </a:schemeClr>
                </a:solidFill>
              </a:rPr>
              <a:t>into </a:t>
            </a:r>
            <a:r>
              <a:rPr lang="en-GB" sz="6000" dirty="0">
                <a:solidFill>
                  <a:schemeClr val="bg1">
                    <a:lumMod val="95000"/>
                  </a:schemeClr>
                </a:solidFill>
              </a:rPr>
              <a:t>a powerful </a:t>
            </a:r>
            <a:r>
              <a:rPr lang="en-GB" sz="8800" dirty="0">
                <a:solidFill>
                  <a:schemeClr val="bg1">
                    <a:lumMod val="95000"/>
                  </a:schemeClr>
                </a:solidFill>
              </a:rPr>
              <a:t>money machines </a:t>
            </a:r>
            <a:r>
              <a:rPr lang="en-GB" sz="6000" dirty="0">
                <a:solidFill>
                  <a:schemeClr val="bg1">
                    <a:lumMod val="95000"/>
                  </a:schemeClr>
                </a:solidFill>
              </a:rPr>
              <a:t>in </a:t>
            </a:r>
            <a:r>
              <a:rPr lang="en-GB" sz="8000" dirty="0">
                <a:solidFill>
                  <a:schemeClr val="bg1">
                    <a:lumMod val="95000"/>
                  </a:schemeClr>
                </a:solidFill>
              </a:rPr>
              <a:t>3-5 years </a:t>
            </a:r>
            <a:r>
              <a:rPr lang="en-GB" sz="6000" dirty="0">
                <a:solidFill>
                  <a:schemeClr val="bg1">
                    <a:lumMod val="95000"/>
                  </a:schemeClr>
                </a:solidFill>
              </a:rPr>
              <a:t>by reaching from £0 to £1million revenue guaranteed for each idea or the assignment </a:t>
            </a:r>
            <a:r>
              <a:rPr lang="en-GB" sz="8000" dirty="0">
                <a:solidFill>
                  <a:schemeClr val="bg1">
                    <a:lumMod val="95000"/>
                  </a:schemeClr>
                </a:solidFill>
              </a:rPr>
              <a:t>with our proven strategic and tactical tools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12850">
            <a:off x="6999667" y="2974116"/>
            <a:ext cx="4228264" cy="3107774"/>
          </a:xfrm>
          <a:prstGeom prst="rect">
            <a:avLst/>
          </a:prstGeom>
        </p:spPr>
      </p:pic>
      <p:grpSp>
        <p:nvGrpSpPr>
          <p:cNvPr id="3" name="Group 3"/>
          <p:cNvGrpSpPr/>
          <p:nvPr/>
        </p:nvGrpSpPr>
        <p:grpSpPr>
          <a:xfrm>
            <a:off x="7747943" y="3749312"/>
            <a:ext cx="2555674" cy="1339375"/>
            <a:chOff x="0" y="28575"/>
            <a:chExt cx="3407566" cy="1785833"/>
          </a:xfrm>
        </p:grpSpPr>
        <p:sp>
          <p:nvSpPr>
            <p:cNvPr id="4" name="TextBox 4"/>
            <p:cNvSpPr txBox="1"/>
            <p:nvPr/>
          </p:nvSpPr>
          <p:spPr>
            <a:xfrm>
              <a:off x="0" y="1008218"/>
              <a:ext cx="3407566" cy="806190"/>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Speed Networking  and other Events</a:t>
              </a:r>
            </a:p>
          </p:txBody>
        </p:sp>
        <p:sp>
          <p:nvSpPr>
            <p:cNvPr id="5" name="TextBox 5"/>
            <p:cNvSpPr txBox="1"/>
            <p:nvPr/>
          </p:nvSpPr>
          <p:spPr>
            <a:xfrm>
              <a:off x="0" y="28575"/>
              <a:ext cx="3407566"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55%</a:t>
              </a:r>
            </a:p>
          </p:txBody>
        </p:sp>
      </p:grpSp>
      <p:pic>
        <p:nvPicPr>
          <p:cNvPr id="6" name="Picture 6"/>
          <p:cNvPicPr>
            <a:picLocks noChangeAspect="1"/>
          </p:cNvPicPr>
          <p:nvPr/>
        </p:nvPicPr>
        <p:blipFill>
          <a:blip r:embed="rId3"/>
          <a:srcRect/>
          <a:stretch>
            <a:fillRect/>
          </a:stretch>
        </p:blipFill>
        <p:spPr>
          <a:xfrm rot="9511109">
            <a:off x="6882151" y="6864469"/>
            <a:ext cx="4287256" cy="3322624"/>
          </a:xfrm>
          <a:prstGeom prst="rect">
            <a:avLst/>
          </a:prstGeom>
        </p:spPr>
      </p:pic>
      <p:grpSp>
        <p:nvGrpSpPr>
          <p:cNvPr id="7" name="Group 7"/>
          <p:cNvGrpSpPr/>
          <p:nvPr/>
        </p:nvGrpSpPr>
        <p:grpSpPr>
          <a:xfrm>
            <a:off x="7756816" y="7365655"/>
            <a:ext cx="2555674" cy="2209495"/>
            <a:chOff x="0" y="28575"/>
            <a:chExt cx="3407566" cy="2945994"/>
          </a:xfrm>
        </p:grpSpPr>
        <p:sp>
          <p:nvSpPr>
            <p:cNvPr id="8" name="TextBox 8"/>
            <p:cNvSpPr txBox="1"/>
            <p:nvPr/>
          </p:nvSpPr>
          <p:spPr>
            <a:xfrm>
              <a:off x="0" y="1008218"/>
              <a:ext cx="3407566" cy="1966351"/>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Income from</a:t>
              </a:r>
            </a:p>
            <a:p>
              <a:pPr algn="ctr">
                <a:lnSpc>
                  <a:spcPts val="2316"/>
                </a:lnSpc>
              </a:pPr>
              <a:r>
                <a:rPr lang="en-US" sz="2105" spc="105" dirty="0">
                  <a:solidFill>
                    <a:srgbClr val="FFFFFF"/>
                  </a:solidFill>
                  <a:latin typeface="Roboto Bold"/>
                </a:rPr>
                <a:t>Print Promotions and other Advertising Channels</a:t>
              </a:r>
            </a:p>
          </p:txBody>
        </p:sp>
        <p:sp>
          <p:nvSpPr>
            <p:cNvPr id="9" name="TextBox 9"/>
            <p:cNvSpPr txBox="1"/>
            <p:nvPr/>
          </p:nvSpPr>
          <p:spPr>
            <a:xfrm>
              <a:off x="0" y="28575"/>
              <a:ext cx="3407566"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30%</a:t>
              </a:r>
            </a:p>
          </p:txBody>
        </p:sp>
      </p:grpSp>
      <p:pic>
        <p:nvPicPr>
          <p:cNvPr id="10" name="Picture 10"/>
          <p:cNvPicPr>
            <a:picLocks noChangeAspect="1"/>
          </p:cNvPicPr>
          <p:nvPr/>
        </p:nvPicPr>
        <p:blipFill>
          <a:blip r:embed="rId4"/>
          <a:srcRect/>
          <a:stretch>
            <a:fillRect/>
          </a:stretch>
        </p:blipFill>
        <p:spPr>
          <a:xfrm>
            <a:off x="1798856" y="2769062"/>
            <a:ext cx="4523133" cy="3053115"/>
          </a:xfrm>
          <a:prstGeom prst="rect">
            <a:avLst/>
          </a:prstGeom>
        </p:spPr>
      </p:pic>
      <p:grpSp>
        <p:nvGrpSpPr>
          <p:cNvPr id="11" name="Group 11"/>
          <p:cNvGrpSpPr/>
          <p:nvPr/>
        </p:nvGrpSpPr>
        <p:grpSpPr>
          <a:xfrm>
            <a:off x="2905127" y="3644544"/>
            <a:ext cx="2555674" cy="1339377"/>
            <a:chOff x="0" y="28575"/>
            <a:chExt cx="3407566" cy="1785835"/>
          </a:xfrm>
        </p:grpSpPr>
        <p:sp>
          <p:nvSpPr>
            <p:cNvPr id="12" name="TextBox 12"/>
            <p:cNvSpPr txBox="1"/>
            <p:nvPr/>
          </p:nvSpPr>
          <p:spPr>
            <a:xfrm>
              <a:off x="0" y="1008219"/>
              <a:ext cx="3407566" cy="806191"/>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Word to Mouth Enrolments</a:t>
              </a:r>
            </a:p>
          </p:txBody>
        </p:sp>
        <p:sp>
          <p:nvSpPr>
            <p:cNvPr id="13" name="TextBox 13"/>
            <p:cNvSpPr txBox="1"/>
            <p:nvPr/>
          </p:nvSpPr>
          <p:spPr>
            <a:xfrm>
              <a:off x="0" y="28575"/>
              <a:ext cx="3407566"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25%</a:t>
              </a:r>
            </a:p>
          </p:txBody>
        </p:sp>
      </p:grpSp>
      <p:pic>
        <p:nvPicPr>
          <p:cNvPr id="14" name="Picture 14"/>
          <p:cNvPicPr>
            <a:picLocks noChangeAspect="1"/>
          </p:cNvPicPr>
          <p:nvPr/>
        </p:nvPicPr>
        <p:blipFill>
          <a:blip r:embed="rId5"/>
          <a:srcRect/>
          <a:stretch>
            <a:fillRect/>
          </a:stretch>
        </p:blipFill>
        <p:spPr>
          <a:xfrm rot="157145">
            <a:off x="11691552" y="6099903"/>
            <a:ext cx="4664899" cy="3708594"/>
          </a:xfrm>
          <a:prstGeom prst="rect">
            <a:avLst/>
          </a:prstGeom>
        </p:spPr>
      </p:pic>
      <p:grpSp>
        <p:nvGrpSpPr>
          <p:cNvPr id="15" name="Group 15"/>
          <p:cNvGrpSpPr/>
          <p:nvPr/>
        </p:nvGrpSpPr>
        <p:grpSpPr>
          <a:xfrm>
            <a:off x="12712783" y="7240973"/>
            <a:ext cx="2555674" cy="1914542"/>
            <a:chOff x="0" y="28575"/>
            <a:chExt cx="3407566" cy="2552723"/>
          </a:xfrm>
        </p:grpSpPr>
        <p:sp>
          <p:nvSpPr>
            <p:cNvPr id="16" name="TextBox 16"/>
            <p:cNvSpPr txBox="1"/>
            <p:nvPr/>
          </p:nvSpPr>
          <p:spPr>
            <a:xfrm>
              <a:off x="0" y="1008218"/>
              <a:ext cx="3407566" cy="1573080"/>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Income from </a:t>
              </a:r>
            </a:p>
            <a:p>
              <a:pPr algn="ctr">
                <a:lnSpc>
                  <a:spcPts val="2316"/>
                </a:lnSpc>
              </a:pPr>
              <a:r>
                <a:rPr lang="en-US" sz="2105" spc="105" dirty="0">
                  <a:solidFill>
                    <a:srgbClr val="FFFFFF"/>
                  </a:solidFill>
                  <a:latin typeface="Roboto Bold"/>
                </a:rPr>
                <a:t>Trade Shows, Award Shows and other Events</a:t>
              </a:r>
            </a:p>
          </p:txBody>
        </p:sp>
        <p:sp>
          <p:nvSpPr>
            <p:cNvPr id="17" name="TextBox 17"/>
            <p:cNvSpPr txBox="1"/>
            <p:nvPr/>
          </p:nvSpPr>
          <p:spPr>
            <a:xfrm>
              <a:off x="0" y="28575"/>
              <a:ext cx="3407566"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60%</a:t>
              </a:r>
            </a:p>
          </p:txBody>
        </p:sp>
      </p:grpSp>
      <p:pic>
        <p:nvPicPr>
          <p:cNvPr id="18" name="Picture 18"/>
          <p:cNvPicPr>
            <a:picLocks noChangeAspect="1"/>
          </p:cNvPicPr>
          <p:nvPr/>
        </p:nvPicPr>
        <p:blipFill>
          <a:blip r:embed="rId4"/>
          <a:srcRect/>
          <a:stretch>
            <a:fillRect/>
          </a:stretch>
        </p:blipFill>
        <p:spPr>
          <a:xfrm>
            <a:off x="11778722" y="2694614"/>
            <a:ext cx="4629074" cy="3124625"/>
          </a:xfrm>
          <a:prstGeom prst="rect">
            <a:avLst/>
          </a:prstGeom>
        </p:spPr>
      </p:pic>
      <p:grpSp>
        <p:nvGrpSpPr>
          <p:cNvPr id="19" name="Group 19"/>
          <p:cNvGrpSpPr/>
          <p:nvPr/>
        </p:nvGrpSpPr>
        <p:grpSpPr>
          <a:xfrm>
            <a:off x="12970030" y="3531365"/>
            <a:ext cx="2555674" cy="1631895"/>
            <a:chOff x="0" y="28575"/>
            <a:chExt cx="3407566" cy="2175860"/>
          </a:xfrm>
        </p:grpSpPr>
        <p:sp>
          <p:nvSpPr>
            <p:cNvPr id="20" name="TextBox 20"/>
            <p:cNvSpPr txBox="1"/>
            <p:nvPr/>
          </p:nvSpPr>
          <p:spPr>
            <a:xfrm>
              <a:off x="0" y="1008218"/>
              <a:ext cx="3407566" cy="1196217"/>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FREE Services and Online Registrations</a:t>
              </a:r>
            </a:p>
          </p:txBody>
        </p:sp>
        <p:sp>
          <p:nvSpPr>
            <p:cNvPr id="21" name="TextBox 21"/>
            <p:cNvSpPr txBox="1"/>
            <p:nvPr/>
          </p:nvSpPr>
          <p:spPr>
            <a:xfrm>
              <a:off x="0" y="28575"/>
              <a:ext cx="3407566"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20%</a:t>
              </a:r>
            </a:p>
          </p:txBody>
        </p:sp>
      </p:grpSp>
      <p:pic>
        <p:nvPicPr>
          <p:cNvPr id="22" name="Picture 22"/>
          <p:cNvPicPr>
            <a:picLocks noChangeAspect="1"/>
          </p:cNvPicPr>
          <p:nvPr/>
        </p:nvPicPr>
        <p:blipFill>
          <a:blip r:embed="rId5"/>
          <a:srcRect/>
          <a:stretch>
            <a:fillRect/>
          </a:stretch>
        </p:blipFill>
        <p:spPr>
          <a:xfrm rot="157145">
            <a:off x="1719041" y="6205307"/>
            <a:ext cx="4523151" cy="3595905"/>
          </a:xfrm>
          <a:prstGeom prst="rect">
            <a:avLst/>
          </a:prstGeom>
        </p:spPr>
      </p:pic>
      <p:grpSp>
        <p:nvGrpSpPr>
          <p:cNvPr id="23" name="Group 23"/>
          <p:cNvGrpSpPr/>
          <p:nvPr/>
        </p:nvGrpSpPr>
        <p:grpSpPr>
          <a:xfrm>
            <a:off x="2553069" y="7082047"/>
            <a:ext cx="2555674" cy="1631895"/>
            <a:chOff x="0" y="28575"/>
            <a:chExt cx="3407566" cy="2175860"/>
          </a:xfrm>
        </p:grpSpPr>
        <p:sp>
          <p:nvSpPr>
            <p:cNvPr id="24" name="TextBox 24"/>
            <p:cNvSpPr txBox="1"/>
            <p:nvPr/>
          </p:nvSpPr>
          <p:spPr>
            <a:xfrm>
              <a:off x="0" y="1008218"/>
              <a:ext cx="3407566" cy="1196217"/>
            </a:xfrm>
            <a:prstGeom prst="rect">
              <a:avLst/>
            </a:prstGeom>
          </p:spPr>
          <p:txBody>
            <a:bodyPr lIns="0" tIns="0" rIns="0" bIns="0" rtlCol="0" anchor="t">
              <a:spAutoFit/>
            </a:bodyPr>
            <a:lstStyle/>
            <a:p>
              <a:pPr algn="ctr">
                <a:lnSpc>
                  <a:spcPts val="2316"/>
                </a:lnSpc>
              </a:pPr>
              <a:r>
                <a:rPr lang="en-US" sz="2105" spc="105">
                  <a:solidFill>
                    <a:srgbClr val="FFFFFF"/>
                  </a:solidFill>
                  <a:latin typeface="Roboto Bold"/>
                </a:rPr>
                <a:t>Income from </a:t>
              </a:r>
            </a:p>
            <a:p>
              <a:pPr algn="ctr">
                <a:lnSpc>
                  <a:spcPts val="2316"/>
                </a:lnSpc>
              </a:pPr>
              <a:r>
                <a:rPr lang="en-US" sz="2105" spc="105">
                  <a:solidFill>
                    <a:srgbClr val="FFFFFF"/>
                  </a:solidFill>
                  <a:latin typeface="Roboto Bold"/>
                </a:rPr>
                <a:t>Networking Sponsorships</a:t>
              </a:r>
            </a:p>
          </p:txBody>
        </p:sp>
        <p:sp>
          <p:nvSpPr>
            <p:cNvPr id="25" name="TextBox 25"/>
            <p:cNvSpPr txBox="1"/>
            <p:nvPr/>
          </p:nvSpPr>
          <p:spPr>
            <a:xfrm>
              <a:off x="0" y="28575"/>
              <a:ext cx="3407566"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10%</a:t>
              </a:r>
            </a:p>
          </p:txBody>
        </p:sp>
      </p:grpSp>
      <p:grpSp>
        <p:nvGrpSpPr>
          <p:cNvPr id="26" name="Group 26"/>
          <p:cNvGrpSpPr/>
          <p:nvPr/>
        </p:nvGrpSpPr>
        <p:grpSpPr>
          <a:xfrm>
            <a:off x="759500" y="817604"/>
            <a:ext cx="16739182" cy="1530073"/>
            <a:chOff x="0" y="57150"/>
            <a:chExt cx="22318909" cy="2040097"/>
          </a:xfrm>
        </p:grpSpPr>
        <p:sp>
          <p:nvSpPr>
            <p:cNvPr id="27" name="TextBox 27"/>
            <p:cNvSpPr txBox="1"/>
            <p:nvPr/>
          </p:nvSpPr>
          <p:spPr>
            <a:xfrm>
              <a:off x="0" y="57150"/>
              <a:ext cx="22318909" cy="1322509"/>
            </a:xfrm>
            <a:prstGeom prst="rect">
              <a:avLst/>
            </a:prstGeom>
          </p:spPr>
          <p:txBody>
            <a:bodyPr lIns="0" tIns="0" rIns="0" bIns="0" rtlCol="0" anchor="t">
              <a:spAutoFit/>
            </a:bodyPr>
            <a:lstStyle/>
            <a:p>
              <a:pPr marL="0" lvl="0" indent="0" algn="ctr">
                <a:lnSpc>
                  <a:spcPts val="7479"/>
                </a:lnSpc>
                <a:spcBef>
                  <a:spcPct val="0"/>
                </a:spcBef>
              </a:pPr>
              <a:r>
                <a:rPr lang="en-US" sz="6799" u="none" spc="135" dirty="0">
                  <a:solidFill>
                    <a:srgbClr val="99EDFF"/>
                  </a:solidFill>
                  <a:latin typeface="Roboto Bold"/>
                </a:rPr>
                <a:t>Learn our proven tools and techniques</a:t>
              </a:r>
            </a:p>
          </p:txBody>
        </p:sp>
        <p:sp>
          <p:nvSpPr>
            <p:cNvPr id="28" name="TextBox 28"/>
            <p:cNvSpPr txBox="1"/>
            <p:nvPr/>
          </p:nvSpPr>
          <p:spPr>
            <a:xfrm>
              <a:off x="791297" y="1584286"/>
              <a:ext cx="20736314" cy="512961"/>
            </a:xfrm>
            <a:prstGeom prst="rect">
              <a:avLst/>
            </a:prstGeom>
          </p:spPr>
          <p:txBody>
            <a:bodyPr lIns="0" tIns="0" rIns="0" bIns="0" rtlCol="0" anchor="t">
              <a:spAutoFit/>
            </a:bodyPr>
            <a:lstStyle/>
            <a:p>
              <a:pPr marL="0" lvl="0" indent="0" algn="ctr">
                <a:lnSpc>
                  <a:spcPts val="3297"/>
                </a:lnSpc>
              </a:pPr>
              <a:r>
                <a:rPr lang="en-US" sz="2100" u="none" spc="84" dirty="0">
                  <a:solidFill>
                    <a:srgbClr val="FFFFFF"/>
                  </a:solidFill>
                  <a:latin typeface="Roboto"/>
                </a:rPr>
                <a:t>A quick guide for building your business empire</a:t>
              </a:r>
            </a:p>
          </p:txBody>
        </p:sp>
      </p:grpSp>
      <p:pic>
        <p:nvPicPr>
          <p:cNvPr id="29" name="Picture 29"/>
          <p:cNvPicPr>
            <a:picLocks noChangeAspect="1"/>
          </p:cNvPicPr>
          <p:nvPr/>
        </p:nvPicPr>
        <p:blipFill>
          <a:blip r:embed="rId6"/>
          <a:srcRect/>
          <a:stretch>
            <a:fillRect/>
          </a:stretch>
        </p:blipFill>
        <p:spPr>
          <a:xfrm>
            <a:off x="15663696" y="9615793"/>
            <a:ext cx="2624304" cy="572973"/>
          </a:xfrm>
          <a:prstGeom prst="rect">
            <a:avLst/>
          </a:prstGeom>
        </p:spPr>
      </p:pic>
      <p:sp>
        <p:nvSpPr>
          <p:cNvPr id="31" name="TextBox 31"/>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33" name="TextBox 11">
            <a:extLst>
              <a:ext uri="{FF2B5EF4-FFF2-40B4-BE49-F238E27FC236}">
                <a16:creationId xmlns:a16="http://schemas.microsoft.com/office/drawing/2014/main" id="{31C502E3-E922-4C26-B74F-ACA26E1E6761}"/>
              </a:ext>
            </a:extLst>
          </p:cNvPr>
          <p:cNvSpPr txBox="1"/>
          <p:nvPr/>
        </p:nvSpPr>
        <p:spPr>
          <a:xfrm>
            <a:off x="0" y="9747989"/>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38" name="Group 37"/>
          <p:cNvGrpSpPr/>
          <p:nvPr/>
        </p:nvGrpSpPr>
        <p:grpSpPr>
          <a:xfrm>
            <a:off x="1030075" y="3314700"/>
            <a:ext cx="4523151" cy="3595905"/>
            <a:chOff x="1719041" y="6205307"/>
            <a:chExt cx="4523151" cy="3595905"/>
          </a:xfrm>
        </p:grpSpPr>
        <p:pic>
          <p:nvPicPr>
            <p:cNvPr id="22" name="Picture 22"/>
            <p:cNvPicPr>
              <a:picLocks noChangeAspect="1"/>
            </p:cNvPicPr>
            <p:nvPr/>
          </p:nvPicPr>
          <p:blipFill>
            <a:blip r:embed="rId2"/>
            <a:srcRect/>
            <a:stretch>
              <a:fillRect/>
            </a:stretch>
          </p:blipFill>
          <p:spPr>
            <a:xfrm rot="157145">
              <a:off x="1719041" y="6205307"/>
              <a:ext cx="4523151" cy="3595905"/>
            </a:xfrm>
            <a:prstGeom prst="rect">
              <a:avLst/>
            </a:prstGeom>
          </p:spPr>
        </p:pic>
        <p:grpSp>
          <p:nvGrpSpPr>
            <p:cNvPr id="23" name="Group 23"/>
            <p:cNvGrpSpPr/>
            <p:nvPr/>
          </p:nvGrpSpPr>
          <p:grpSpPr>
            <a:xfrm>
              <a:off x="2315124" y="6910058"/>
              <a:ext cx="3469897" cy="2210448"/>
              <a:chOff x="-317260" y="-200744"/>
              <a:chExt cx="4626531" cy="2947263"/>
            </a:xfrm>
          </p:grpSpPr>
          <p:sp>
            <p:nvSpPr>
              <p:cNvPr id="24" name="TextBox 24"/>
              <p:cNvSpPr txBox="1"/>
              <p:nvPr/>
            </p:nvSpPr>
            <p:spPr>
              <a:xfrm>
                <a:off x="-317260" y="780169"/>
                <a:ext cx="4626531" cy="1966350"/>
              </a:xfrm>
              <a:prstGeom prst="rect">
                <a:avLst/>
              </a:prstGeom>
            </p:spPr>
            <p:txBody>
              <a:bodyPr wrap="square" lIns="0" tIns="0" rIns="0" bIns="0" rtlCol="0" anchor="t">
                <a:spAutoFit/>
              </a:bodyPr>
              <a:lstStyle/>
              <a:p>
                <a:pPr algn="ctr">
                  <a:lnSpc>
                    <a:spcPts val="2316"/>
                  </a:lnSpc>
                </a:pPr>
                <a:r>
                  <a:rPr lang="en-US" sz="2105" spc="105" dirty="0">
                    <a:solidFill>
                      <a:srgbClr val="FFFFFF"/>
                    </a:solidFill>
                    <a:latin typeface="Roboto Bold"/>
                  </a:rPr>
                  <a:t>To remember the name of the business owner and business</a:t>
                </a:r>
              </a:p>
              <a:p>
                <a:pPr algn="ctr">
                  <a:lnSpc>
                    <a:spcPts val="2316"/>
                  </a:lnSpc>
                </a:pPr>
                <a:endParaRPr lang="en-US" sz="2105" spc="105" dirty="0">
                  <a:solidFill>
                    <a:srgbClr val="FFFFFF"/>
                  </a:solidFill>
                  <a:latin typeface="Roboto Bold"/>
                </a:endParaRPr>
              </a:p>
              <a:p>
                <a:pPr algn="ctr">
                  <a:lnSpc>
                    <a:spcPts val="2316"/>
                  </a:lnSpc>
                </a:pPr>
                <a:r>
                  <a:rPr lang="en-US" sz="2105" spc="105" dirty="0">
                    <a:solidFill>
                      <a:srgbClr val="FFFFFF"/>
                    </a:solidFill>
                    <a:latin typeface="Roboto Bold"/>
                  </a:rPr>
                  <a:t>(For Subconscious Mind)</a:t>
                </a:r>
              </a:p>
            </p:txBody>
          </p:sp>
          <p:sp>
            <p:nvSpPr>
              <p:cNvPr id="25" name="TextBox 25"/>
              <p:cNvSpPr txBox="1"/>
              <p:nvPr/>
            </p:nvSpPr>
            <p:spPr>
              <a:xfrm>
                <a:off x="0" y="-200744"/>
                <a:ext cx="3407567"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1-3 TP</a:t>
                </a:r>
              </a:p>
            </p:txBody>
          </p:sp>
        </p:grpSp>
      </p:grpSp>
      <p:grpSp>
        <p:nvGrpSpPr>
          <p:cNvPr id="26" name="Group 26"/>
          <p:cNvGrpSpPr/>
          <p:nvPr/>
        </p:nvGrpSpPr>
        <p:grpSpPr>
          <a:xfrm>
            <a:off x="744208" y="773091"/>
            <a:ext cx="16739182" cy="2362185"/>
            <a:chOff x="-20389" y="-2200"/>
            <a:chExt cx="22318909" cy="3149579"/>
          </a:xfrm>
        </p:grpSpPr>
        <p:sp>
          <p:nvSpPr>
            <p:cNvPr id="27" name="TextBox 27"/>
            <p:cNvSpPr txBox="1"/>
            <p:nvPr/>
          </p:nvSpPr>
          <p:spPr>
            <a:xfrm>
              <a:off x="-20389" y="-2200"/>
              <a:ext cx="22318909" cy="2564805"/>
            </a:xfrm>
            <a:prstGeom prst="rect">
              <a:avLst/>
            </a:prstGeom>
          </p:spPr>
          <p:txBody>
            <a:bodyPr lIns="0" tIns="0" rIns="0" bIns="0" rtlCol="0" anchor="t">
              <a:spAutoFit/>
            </a:bodyPr>
            <a:lstStyle/>
            <a:p>
              <a:pPr marL="0" lvl="0" indent="0" algn="ctr">
                <a:lnSpc>
                  <a:spcPts val="7479"/>
                </a:lnSpc>
                <a:spcBef>
                  <a:spcPct val="0"/>
                </a:spcBef>
              </a:pPr>
              <a:r>
                <a:rPr lang="en-US" sz="6799" u="none" spc="135" dirty="0">
                  <a:solidFill>
                    <a:srgbClr val="99EDFF"/>
                  </a:solidFill>
                  <a:latin typeface="Roboto Bold"/>
                </a:rPr>
                <a:t>Understand the Key Elements of </a:t>
              </a:r>
            </a:p>
            <a:p>
              <a:pPr marL="0" lvl="0" indent="0" algn="ctr">
                <a:lnSpc>
                  <a:spcPts val="7479"/>
                </a:lnSpc>
                <a:spcBef>
                  <a:spcPct val="0"/>
                </a:spcBef>
              </a:pPr>
              <a:r>
                <a:rPr lang="en-US" sz="6799" u="none" spc="135" dirty="0">
                  <a:solidFill>
                    <a:srgbClr val="99EDFF"/>
                  </a:solidFill>
                  <a:latin typeface="Roboto Bold"/>
                </a:rPr>
                <a:t>the 12 point touch Strategy</a:t>
              </a:r>
            </a:p>
          </p:txBody>
        </p:sp>
        <p:sp>
          <p:nvSpPr>
            <p:cNvPr id="28" name="TextBox 28"/>
            <p:cNvSpPr txBox="1"/>
            <p:nvPr/>
          </p:nvSpPr>
          <p:spPr>
            <a:xfrm>
              <a:off x="770908" y="2634418"/>
              <a:ext cx="20736314" cy="512961"/>
            </a:xfrm>
            <a:prstGeom prst="rect">
              <a:avLst/>
            </a:prstGeom>
          </p:spPr>
          <p:txBody>
            <a:bodyPr lIns="0" tIns="0" rIns="0" bIns="0" rtlCol="0" anchor="t">
              <a:spAutoFit/>
            </a:bodyPr>
            <a:lstStyle/>
            <a:p>
              <a:pPr marL="0" lvl="0" indent="0" algn="ctr">
                <a:lnSpc>
                  <a:spcPts val="3297"/>
                </a:lnSpc>
              </a:pPr>
              <a:r>
                <a:rPr lang="en-US" sz="2100" u="none" spc="84" dirty="0">
                  <a:solidFill>
                    <a:srgbClr val="FFFFFF"/>
                  </a:solidFill>
                  <a:latin typeface="Roboto"/>
                </a:rPr>
                <a:t>A quick guide for building your business empire</a:t>
              </a:r>
            </a:p>
          </p:txBody>
        </p:sp>
      </p:grpSp>
      <p:pic>
        <p:nvPicPr>
          <p:cNvPr id="14" name="Picture 14"/>
          <p:cNvPicPr>
            <a:picLocks noChangeAspect="1"/>
          </p:cNvPicPr>
          <p:nvPr/>
        </p:nvPicPr>
        <p:blipFill>
          <a:blip r:embed="rId2"/>
          <a:srcRect/>
          <a:stretch>
            <a:fillRect/>
          </a:stretch>
        </p:blipFill>
        <p:spPr>
          <a:xfrm rot="157145">
            <a:off x="12385143" y="3888306"/>
            <a:ext cx="5364393" cy="4264692"/>
          </a:xfrm>
          <a:prstGeom prst="rect">
            <a:avLst/>
          </a:prstGeom>
        </p:spPr>
      </p:pic>
      <p:grpSp>
        <p:nvGrpSpPr>
          <p:cNvPr id="15" name="Group 15"/>
          <p:cNvGrpSpPr/>
          <p:nvPr/>
        </p:nvGrpSpPr>
        <p:grpSpPr>
          <a:xfrm>
            <a:off x="13597906" y="4822470"/>
            <a:ext cx="3885484" cy="1696030"/>
            <a:chOff x="-33424" y="-442746"/>
            <a:chExt cx="3440990" cy="2261372"/>
          </a:xfrm>
        </p:grpSpPr>
        <p:sp>
          <p:nvSpPr>
            <p:cNvPr id="16" name="TextBox 16"/>
            <p:cNvSpPr txBox="1"/>
            <p:nvPr/>
          </p:nvSpPr>
          <p:spPr>
            <a:xfrm>
              <a:off x="0" y="638816"/>
              <a:ext cx="3407566" cy="1179810"/>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To drive customers with organic business growth model</a:t>
              </a:r>
            </a:p>
          </p:txBody>
        </p:sp>
        <p:sp>
          <p:nvSpPr>
            <p:cNvPr id="17" name="TextBox 17"/>
            <p:cNvSpPr txBox="1"/>
            <p:nvPr/>
          </p:nvSpPr>
          <p:spPr>
            <a:xfrm>
              <a:off x="-33424" y="-442746"/>
              <a:ext cx="3407566"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8-12 TP</a:t>
              </a:r>
            </a:p>
          </p:txBody>
        </p:sp>
      </p:grpSp>
      <p:pic>
        <p:nvPicPr>
          <p:cNvPr id="29" name="Picture 29"/>
          <p:cNvPicPr>
            <a:picLocks noChangeAspect="1"/>
          </p:cNvPicPr>
          <p:nvPr/>
        </p:nvPicPr>
        <p:blipFill>
          <a:blip r:embed="rId3"/>
          <a:srcRect/>
          <a:stretch>
            <a:fillRect/>
          </a:stretch>
        </p:blipFill>
        <p:spPr>
          <a:xfrm>
            <a:off x="15577765" y="9605306"/>
            <a:ext cx="2624304" cy="572973"/>
          </a:xfrm>
          <a:prstGeom prst="rect">
            <a:avLst/>
          </a:prstGeom>
        </p:spPr>
      </p:pic>
      <p:sp>
        <p:nvSpPr>
          <p:cNvPr id="31" name="TextBox 31"/>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grpSp>
        <p:nvGrpSpPr>
          <p:cNvPr id="36" name="Group 35"/>
          <p:cNvGrpSpPr/>
          <p:nvPr/>
        </p:nvGrpSpPr>
        <p:grpSpPr>
          <a:xfrm>
            <a:off x="6689847" y="3793578"/>
            <a:ext cx="4928087" cy="3687055"/>
            <a:chOff x="12080751" y="2297393"/>
            <a:chExt cx="4928087" cy="3687055"/>
          </a:xfrm>
        </p:grpSpPr>
        <p:pic>
          <p:nvPicPr>
            <p:cNvPr id="32" name="Picture 18"/>
            <p:cNvPicPr>
              <a:picLocks noChangeAspect="1"/>
            </p:cNvPicPr>
            <p:nvPr/>
          </p:nvPicPr>
          <p:blipFill>
            <a:blip r:embed="rId4"/>
            <a:srcRect/>
            <a:stretch>
              <a:fillRect/>
            </a:stretch>
          </p:blipFill>
          <p:spPr>
            <a:xfrm>
              <a:off x="12080751" y="2297393"/>
              <a:ext cx="4551549" cy="3687055"/>
            </a:xfrm>
            <a:prstGeom prst="rect">
              <a:avLst/>
            </a:prstGeom>
          </p:spPr>
        </p:pic>
        <p:grpSp>
          <p:nvGrpSpPr>
            <p:cNvPr id="33" name="Group 19"/>
            <p:cNvGrpSpPr/>
            <p:nvPr/>
          </p:nvGrpSpPr>
          <p:grpSpPr>
            <a:xfrm>
              <a:off x="12369070" y="3059857"/>
              <a:ext cx="4639768" cy="2800185"/>
              <a:chOff x="154994" y="-633261"/>
              <a:chExt cx="4149689" cy="3733579"/>
            </a:xfrm>
          </p:grpSpPr>
          <p:sp>
            <p:nvSpPr>
              <p:cNvPr id="34" name="TextBox 20"/>
              <p:cNvSpPr txBox="1"/>
              <p:nvPr/>
            </p:nvSpPr>
            <p:spPr>
              <a:xfrm>
                <a:off x="154994" y="347428"/>
                <a:ext cx="3407566" cy="2752890"/>
              </a:xfrm>
              <a:prstGeom prst="rect">
                <a:avLst/>
              </a:prstGeom>
            </p:spPr>
            <p:txBody>
              <a:bodyPr lIns="0" tIns="0" rIns="0" bIns="0" rtlCol="0" anchor="t">
                <a:spAutoFit/>
              </a:bodyPr>
              <a:lstStyle/>
              <a:p>
                <a:pPr algn="ctr">
                  <a:lnSpc>
                    <a:spcPts val="2316"/>
                  </a:lnSpc>
                </a:pPr>
                <a:r>
                  <a:rPr lang="en-US" sz="2105" spc="105" dirty="0">
                    <a:solidFill>
                      <a:srgbClr val="FFFFFF"/>
                    </a:solidFill>
                    <a:latin typeface="Roboto Bold"/>
                  </a:rPr>
                  <a:t>To remember and know about the business and business offerings (Products and Services)</a:t>
                </a:r>
              </a:p>
              <a:p>
                <a:pPr algn="ctr">
                  <a:lnSpc>
                    <a:spcPts val="2316"/>
                  </a:lnSpc>
                </a:pPr>
                <a:endParaRPr lang="en-US" sz="2105" spc="105" dirty="0">
                  <a:solidFill>
                    <a:srgbClr val="FFFFFF"/>
                  </a:solidFill>
                  <a:latin typeface="Roboto Bold"/>
                </a:endParaRPr>
              </a:p>
              <a:p>
                <a:pPr algn="ctr">
                  <a:lnSpc>
                    <a:spcPts val="2316"/>
                  </a:lnSpc>
                </a:pPr>
                <a:r>
                  <a:rPr lang="en-US" sz="2105" spc="105" dirty="0">
                    <a:solidFill>
                      <a:srgbClr val="FFFFFF"/>
                    </a:solidFill>
                    <a:latin typeface="Roboto Bold"/>
                  </a:rPr>
                  <a:t>(For Subconscious Mind)</a:t>
                </a:r>
              </a:p>
              <a:p>
                <a:pPr algn="ctr">
                  <a:lnSpc>
                    <a:spcPts val="2316"/>
                  </a:lnSpc>
                </a:pPr>
                <a:endParaRPr lang="en-US" sz="2105" spc="105" dirty="0">
                  <a:solidFill>
                    <a:srgbClr val="FFFFFF"/>
                  </a:solidFill>
                  <a:latin typeface="Roboto Bold"/>
                </a:endParaRPr>
              </a:p>
            </p:txBody>
          </p:sp>
          <p:sp>
            <p:nvSpPr>
              <p:cNvPr id="35" name="TextBox 21"/>
              <p:cNvSpPr txBox="1"/>
              <p:nvPr/>
            </p:nvSpPr>
            <p:spPr>
              <a:xfrm>
                <a:off x="897117" y="-633261"/>
                <a:ext cx="3407566" cy="889132"/>
              </a:xfrm>
              <a:prstGeom prst="rect">
                <a:avLst/>
              </a:prstGeom>
            </p:spPr>
            <p:txBody>
              <a:bodyPr lIns="0" tIns="0" rIns="0" bIns="0" rtlCol="0" anchor="t">
                <a:spAutoFit/>
              </a:bodyPr>
              <a:lstStyle/>
              <a:p>
                <a:pPr algn="ctr">
                  <a:lnSpc>
                    <a:spcPts val="5212"/>
                  </a:lnSpc>
                </a:pPr>
                <a:r>
                  <a:rPr lang="en-US" sz="4738" spc="236" dirty="0">
                    <a:solidFill>
                      <a:srgbClr val="FFFFFF"/>
                    </a:solidFill>
                    <a:latin typeface="Roboto Bold"/>
                  </a:rPr>
                  <a:t>4-7 TP</a:t>
                </a:r>
              </a:p>
            </p:txBody>
          </p:sp>
        </p:grpSp>
      </p:grpSp>
      <p:sp>
        <p:nvSpPr>
          <p:cNvPr id="40" name="TextBox 3"/>
          <p:cNvSpPr txBox="1"/>
          <p:nvPr/>
        </p:nvSpPr>
        <p:spPr>
          <a:xfrm>
            <a:off x="839734" y="6086598"/>
            <a:ext cx="18057866" cy="479033"/>
          </a:xfrm>
          <a:prstGeom prst="rect">
            <a:avLst/>
          </a:prstGeom>
        </p:spPr>
        <p:txBody>
          <a:bodyPr lIns="0" tIns="0" rIns="0" bIns="0" rtlCol="0" anchor="t">
            <a:spAutoFit/>
          </a:bodyPr>
          <a:lstStyle/>
          <a:p>
            <a:pPr>
              <a:lnSpc>
                <a:spcPts val="3600"/>
              </a:lnSpc>
            </a:pPr>
            <a:endParaRPr/>
          </a:p>
        </p:txBody>
      </p:sp>
      <p:sp>
        <p:nvSpPr>
          <p:cNvPr id="43" name="Rectangle 42"/>
          <p:cNvSpPr/>
          <p:nvPr/>
        </p:nvSpPr>
        <p:spPr>
          <a:xfrm>
            <a:off x="761368" y="7965598"/>
            <a:ext cx="16400792" cy="1569660"/>
          </a:xfrm>
          <a:prstGeom prst="rect">
            <a:avLst/>
          </a:prstGeom>
        </p:spPr>
        <p:txBody>
          <a:bodyPr wrap="square">
            <a:spAutoFit/>
          </a:bodyPr>
          <a:lstStyle/>
          <a:p>
            <a:pPr>
              <a:spcAft>
                <a:spcPts val="0"/>
              </a:spcAft>
            </a:pPr>
            <a:r>
              <a:rPr lang="en-US" sz="3200" dirty="0">
                <a:solidFill>
                  <a:schemeClr val="bg1"/>
                </a:solidFill>
                <a:latin typeface="Arial" panose="020B0604020202020204" pitchFamily="34" charset="0"/>
                <a:ea typeface="Times New Roman" panose="02020603050405020304" pitchFamily="18" charset="0"/>
              </a:rPr>
              <a:t>The key to success is make as many touch points as possible in the first 3 weeks of new engagement and have atleast one face to face engagement every month with every client. Up to 7 Touch Points is a must for people to start thinking about your services.</a:t>
            </a:r>
            <a:endParaRPr lang="en-GB" sz="32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73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51850" y="-952500"/>
            <a:ext cx="10928449" cy="10955740"/>
            <a:chOff x="0" y="0"/>
            <a:chExt cx="5594350" cy="5608320"/>
          </a:xfrm>
        </p:grpSpPr>
        <p:sp>
          <p:nvSpPr>
            <p:cNvPr id="3" name="Freeform 3"/>
            <p:cNvSpPr/>
            <p:nvPr/>
          </p:nvSpPr>
          <p:spPr>
            <a:xfrm>
              <a:off x="-80010" y="-191771"/>
              <a:ext cx="6264910" cy="5977891"/>
            </a:xfrm>
            <a:custGeom>
              <a:avLst/>
              <a:gdLst/>
              <a:ahLst/>
              <a:cxnLst/>
              <a:rect l="l" t="t" r="r" b="b"/>
              <a:pathLst>
                <a:path w="6264910" h="5977891">
                  <a:moveTo>
                    <a:pt x="3576320" y="342901"/>
                  </a:moveTo>
                  <a:cubicBezTo>
                    <a:pt x="4768850" y="509271"/>
                    <a:pt x="6264910" y="971551"/>
                    <a:pt x="5435600" y="3060701"/>
                  </a:cubicBezTo>
                  <a:cubicBezTo>
                    <a:pt x="4606290" y="5149851"/>
                    <a:pt x="2889250" y="5520691"/>
                    <a:pt x="2059940" y="5749291"/>
                  </a:cubicBezTo>
                  <a:cubicBezTo>
                    <a:pt x="1230630" y="5977891"/>
                    <a:pt x="256540" y="5434331"/>
                    <a:pt x="600710" y="4203701"/>
                  </a:cubicBezTo>
                  <a:cubicBezTo>
                    <a:pt x="901700" y="3126740"/>
                    <a:pt x="0" y="1772921"/>
                    <a:pt x="86360" y="886460"/>
                  </a:cubicBezTo>
                  <a:cubicBezTo>
                    <a:pt x="172720" y="0"/>
                    <a:pt x="2145030" y="142240"/>
                    <a:pt x="3576320" y="342900"/>
                  </a:cubicBezTo>
                  <a:close/>
                </a:path>
              </a:pathLst>
            </a:custGeom>
            <a:blipFill>
              <a:blip r:embed="rId2"/>
              <a:stretch>
                <a:fillRect l="-39293" t="8" r="-39317" b="-4"/>
              </a:stretch>
            </a:blipFill>
          </p:spPr>
        </p:sp>
      </p:grpSp>
      <p:pic>
        <p:nvPicPr>
          <p:cNvPr id="4" name="Picture 4"/>
          <p:cNvPicPr>
            <a:picLocks noChangeAspect="1"/>
          </p:cNvPicPr>
          <p:nvPr/>
        </p:nvPicPr>
        <p:blipFill>
          <a:blip r:embed="rId3"/>
          <a:srcRect/>
          <a:stretch>
            <a:fillRect/>
          </a:stretch>
        </p:blipFill>
        <p:spPr>
          <a:xfrm rot="-7736567">
            <a:off x="11836616" y="-3455695"/>
            <a:ext cx="9443911" cy="6374640"/>
          </a:xfrm>
          <a:prstGeom prst="rect">
            <a:avLst/>
          </a:prstGeom>
        </p:spPr>
      </p:pic>
      <p:pic>
        <p:nvPicPr>
          <p:cNvPr id="5" name="Picture 5"/>
          <p:cNvPicPr>
            <a:picLocks noChangeAspect="1"/>
          </p:cNvPicPr>
          <p:nvPr/>
        </p:nvPicPr>
        <p:blipFill>
          <a:blip r:embed="rId4"/>
          <a:srcRect/>
          <a:stretch>
            <a:fillRect/>
          </a:stretch>
        </p:blipFill>
        <p:spPr>
          <a:xfrm rot="2959563">
            <a:off x="-2072569" y="6483182"/>
            <a:ext cx="9413800" cy="6354315"/>
          </a:xfrm>
          <a:prstGeom prst="rect">
            <a:avLst/>
          </a:prstGeom>
        </p:spPr>
      </p:pic>
      <p:pic>
        <p:nvPicPr>
          <p:cNvPr id="6" name="Picture 6"/>
          <p:cNvPicPr>
            <a:picLocks noChangeAspect="1"/>
          </p:cNvPicPr>
          <p:nvPr/>
        </p:nvPicPr>
        <p:blipFill>
          <a:blip r:embed="rId5"/>
          <a:srcRect/>
          <a:stretch>
            <a:fillRect/>
          </a:stretch>
        </p:blipFill>
        <p:spPr>
          <a:xfrm rot="8897896">
            <a:off x="8309281" y="806494"/>
            <a:ext cx="1636362" cy="1636362"/>
          </a:xfrm>
          <a:prstGeom prst="rect">
            <a:avLst/>
          </a:prstGeom>
        </p:spPr>
      </p:pic>
      <p:grpSp>
        <p:nvGrpSpPr>
          <p:cNvPr id="7" name="Group 7"/>
          <p:cNvGrpSpPr/>
          <p:nvPr/>
        </p:nvGrpSpPr>
        <p:grpSpPr>
          <a:xfrm>
            <a:off x="9492900" y="2227253"/>
            <a:ext cx="7882701" cy="7386637"/>
            <a:chOff x="0" y="38100"/>
            <a:chExt cx="10510268" cy="9848851"/>
          </a:xfrm>
        </p:grpSpPr>
        <p:sp>
          <p:nvSpPr>
            <p:cNvPr id="8" name="TextBox 8"/>
            <p:cNvSpPr txBox="1"/>
            <p:nvPr/>
          </p:nvSpPr>
          <p:spPr>
            <a:xfrm>
              <a:off x="0" y="38100"/>
              <a:ext cx="10510268" cy="3693319"/>
            </a:xfrm>
            <a:prstGeom prst="rect">
              <a:avLst/>
            </a:prstGeom>
          </p:spPr>
          <p:txBody>
            <a:bodyPr lIns="0" tIns="0" rIns="0" bIns="0" rtlCol="0" anchor="t">
              <a:spAutoFit/>
            </a:bodyPr>
            <a:lstStyle/>
            <a:p>
              <a:pPr algn="ctr">
                <a:lnSpc>
                  <a:spcPts val="7168"/>
                </a:lnSpc>
              </a:pPr>
              <a:r>
                <a:rPr lang="en-US" sz="6400" spc="128" dirty="0">
                  <a:solidFill>
                    <a:srgbClr val="FFFFFF"/>
                  </a:solidFill>
                  <a:latin typeface="Roboto Bold"/>
                </a:rPr>
                <a:t>Build Rapport With Local Business People</a:t>
              </a:r>
            </a:p>
          </p:txBody>
        </p:sp>
        <p:sp>
          <p:nvSpPr>
            <p:cNvPr id="9" name="TextBox 9"/>
            <p:cNvSpPr txBox="1"/>
            <p:nvPr/>
          </p:nvSpPr>
          <p:spPr>
            <a:xfrm>
              <a:off x="923855" y="3731419"/>
              <a:ext cx="9215139" cy="6155532"/>
            </a:xfrm>
            <a:prstGeom prst="rect">
              <a:avLst/>
            </a:prstGeom>
          </p:spPr>
          <p:txBody>
            <a:bodyPr lIns="0" tIns="0" rIns="0" bIns="0" rtlCol="0" anchor="t">
              <a:spAutoFit/>
            </a:bodyPr>
            <a:lstStyle/>
            <a:p>
              <a:pPr>
                <a:lnSpc>
                  <a:spcPts val="3959"/>
                </a:lnSpc>
              </a:pPr>
              <a:r>
                <a:rPr lang="en-US" sz="2400" spc="96" dirty="0">
                  <a:solidFill>
                    <a:srgbClr val="FFFFFF"/>
                  </a:solidFill>
                  <a:latin typeface="Roboto"/>
                </a:rPr>
                <a:t>Trust builds rapport. Your customers will learn to trust you if:</a:t>
              </a:r>
            </a:p>
            <a:p>
              <a:pPr marL="342900" indent="-342900">
                <a:lnSpc>
                  <a:spcPts val="3959"/>
                </a:lnSpc>
                <a:buFont typeface="Arial" panose="020B0604020202020204" pitchFamily="34" charset="0"/>
                <a:buChar char="•"/>
              </a:pPr>
              <a:r>
                <a:rPr lang="en-US" sz="2400" spc="96" dirty="0">
                  <a:solidFill>
                    <a:srgbClr val="FFFFFF"/>
                  </a:solidFill>
                  <a:latin typeface="Roboto"/>
                </a:rPr>
                <a:t>You Do What You Say </a:t>
              </a:r>
            </a:p>
            <a:p>
              <a:pPr marL="342900" indent="-342900">
                <a:lnSpc>
                  <a:spcPts val="3959"/>
                </a:lnSpc>
                <a:buFont typeface="Arial" panose="020B0604020202020204" pitchFamily="34" charset="0"/>
                <a:buChar char="•"/>
              </a:pPr>
              <a:r>
                <a:rPr lang="en-US" sz="2400" spc="96" dirty="0">
                  <a:solidFill>
                    <a:srgbClr val="FFFFFF"/>
                  </a:solidFill>
                  <a:latin typeface="Roboto"/>
                </a:rPr>
                <a:t>Keep Your Commitments </a:t>
              </a:r>
            </a:p>
            <a:p>
              <a:pPr marL="342900" indent="-342900">
                <a:lnSpc>
                  <a:spcPts val="3959"/>
                </a:lnSpc>
                <a:buFont typeface="Arial" panose="020B0604020202020204" pitchFamily="34" charset="0"/>
                <a:buChar char="•"/>
              </a:pPr>
              <a:r>
                <a:rPr lang="en-US" sz="2400" spc="96" dirty="0">
                  <a:solidFill>
                    <a:srgbClr val="FFFFFF"/>
                  </a:solidFill>
                  <a:latin typeface="Roboto"/>
                </a:rPr>
                <a:t>Call When You Say You Will</a:t>
              </a:r>
            </a:p>
            <a:p>
              <a:pPr marL="342900" indent="-342900">
                <a:lnSpc>
                  <a:spcPts val="3959"/>
                </a:lnSpc>
                <a:buFont typeface="Arial" panose="020B0604020202020204" pitchFamily="34" charset="0"/>
                <a:buChar char="•"/>
              </a:pPr>
              <a:r>
                <a:rPr lang="en-US" sz="2400" spc="96" dirty="0">
                  <a:solidFill>
                    <a:srgbClr val="FFFFFF"/>
                  </a:solidFill>
                  <a:latin typeface="Roboto"/>
                </a:rPr>
                <a:t>Always Follow Through</a:t>
              </a:r>
            </a:p>
            <a:p>
              <a:pPr>
                <a:lnSpc>
                  <a:spcPts val="3959"/>
                </a:lnSpc>
              </a:pPr>
              <a:r>
                <a:rPr lang="en-US" sz="2400" spc="96" dirty="0">
                  <a:solidFill>
                    <a:srgbClr val="FFFFFF"/>
                  </a:solidFill>
                  <a:latin typeface="Roboto"/>
                </a:rPr>
                <a:t>Another way to build trust is to demonstrate that you're interested in their well-being -beyond your own profit potential.</a:t>
              </a:r>
            </a:p>
          </p:txBody>
        </p:sp>
      </p:grpSp>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4" name="TextBox 11">
            <a:extLst>
              <a:ext uri="{FF2B5EF4-FFF2-40B4-BE49-F238E27FC236}">
                <a16:creationId xmlns:a16="http://schemas.microsoft.com/office/drawing/2014/main" id="{756D0AF1-F028-4F1F-B9B4-07DBA11685F9}"/>
              </a:ext>
            </a:extLst>
          </p:cNvPr>
          <p:cNvSpPr txBox="1"/>
          <p:nvPr/>
        </p:nvSpPr>
        <p:spPr>
          <a:xfrm>
            <a:off x="0" y="9747989"/>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3"/>
          <p:cNvPicPr>
            <a:picLocks noChangeAspect="1"/>
          </p:cNvPicPr>
          <p:nvPr/>
        </p:nvPicPr>
        <p:blipFill>
          <a:blip r:embed="rId2"/>
          <a:srcRect/>
          <a:stretch>
            <a:fillRect/>
          </a:stretch>
        </p:blipFill>
        <p:spPr>
          <a:xfrm rot="5761706">
            <a:off x="11478152" y="-5198654"/>
            <a:ext cx="9403398" cy="6347294"/>
          </a:xfrm>
          <a:prstGeom prst="rect">
            <a:avLst/>
          </a:prstGeom>
        </p:spPr>
      </p:pic>
      <p:grpSp>
        <p:nvGrpSpPr>
          <p:cNvPr id="52" name="Group 52"/>
          <p:cNvGrpSpPr/>
          <p:nvPr/>
        </p:nvGrpSpPr>
        <p:grpSpPr>
          <a:xfrm>
            <a:off x="637674" y="449536"/>
            <a:ext cx="16591451" cy="1592468"/>
            <a:chOff x="0" y="47625"/>
            <a:chExt cx="22121935" cy="2123290"/>
          </a:xfrm>
        </p:grpSpPr>
        <p:sp>
          <p:nvSpPr>
            <p:cNvPr id="53" name="TextBox 53"/>
            <p:cNvSpPr txBox="1"/>
            <p:nvPr/>
          </p:nvSpPr>
          <p:spPr>
            <a:xfrm>
              <a:off x="0" y="47625"/>
              <a:ext cx="22121935" cy="1128515"/>
            </a:xfrm>
            <a:prstGeom prst="rect">
              <a:avLst/>
            </a:prstGeom>
          </p:spPr>
          <p:txBody>
            <a:bodyPr lIns="0" tIns="0" rIns="0" bIns="0" rtlCol="0" anchor="t">
              <a:spAutoFit/>
            </a:bodyPr>
            <a:lstStyle/>
            <a:p>
              <a:pPr algn="ctr">
                <a:lnSpc>
                  <a:spcPts val="7040"/>
                </a:lnSpc>
              </a:pPr>
              <a:r>
                <a:rPr lang="en-US" sz="5400" spc="448" dirty="0">
                  <a:solidFill>
                    <a:srgbClr val="1C2A3E"/>
                  </a:solidFill>
                  <a:latin typeface="Roboto Bold"/>
                </a:rPr>
                <a:t>FOLLOW THE 12 STEPS OF SUCCESS PATH</a:t>
              </a:r>
            </a:p>
          </p:txBody>
        </p:sp>
        <p:sp>
          <p:nvSpPr>
            <p:cNvPr id="54" name="TextBox 54"/>
            <p:cNvSpPr txBox="1"/>
            <p:nvPr/>
          </p:nvSpPr>
          <p:spPr>
            <a:xfrm>
              <a:off x="3656013" y="1478625"/>
              <a:ext cx="16684782" cy="692290"/>
            </a:xfrm>
            <a:prstGeom prst="rect">
              <a:avLst/>
            </a:prstGeom>
          </p:spPr>
          <p:txBody>
            <a:bodyPr lIns="0" tIns="0" rIns="0" bIns="0" rtlCol="0" anchor="t">
              <a:spAutoFit/>
            </a:bodyPr>
            <a:lstStyle/>
            <a:p>
              <a:pPr lvl="1">
                <a:lnSpc>
                  <a:spcPts val="3927"/>
                </a:lnSpc>
                <a:spcBef>
                  <a:spcPct val="0"/>
                </a:spcBef>
              </a:pPr>
              <a:r>
                <a:rPr lang="en-US" sz="3570" u="none" spc="107" dirty="0">
                  <a:solidFill>
                    <a:srgbClr val="EB392B"/>
                  </a:solidFill>
                  <a:latin typeface="Roboto Bold"/>
                </a:rPr>
                <a:t>A PROVEN PROCESS TO WIN MORE CUSTOMERS</a:t>
              </a:r>
            </a:p>
          </p:txBody>
        </p:sp>
      </p:grpSp>
      <p:pic>
        <p:nvPicPr>
          <p:cNvPr id="55" name="Picture 55"/>
          <p:cNvPicPr>
            <a:picLocks noChangeAspect="1"/>
          </p:cNvPicPr>
          <p:nvPr/>
        </p:nvPicPr>
        <p:blipFill>
          <a:blip r:embed="rId3"/>
          <a:srcRect/>
          <a:stretch>
            <a:fillRect/>
          </a:stretch>
        </p:blipFill>
        <p:spPr>
          <a:xfrm>
            <a:off x="15663696" y="9615793"/>
            <a:ext cx="2624304" cy="572973"/>
          </a:xfrm>
          <a:prstGeom prst="rect">
            <a:avLst/>
          </a:prstGeom>
        </p:spPr>
      </p:pic>
      <p:sp>
        <p:nvSpPr>
          <p:cNvPr id="57" name="TextBox 57"/>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grpSp>
        <p:nvGrpSpPr>
          <p:cNvPr id="19" name="Group 18">
            <a:extLst>
              <a:ext uri="{FF2B5EF4-FFF2-40B4-BE49-F238E27FC236}">
                <a16:creationId xmlns:a16="http://schemas.microsoft.com/office/drawing/2014/main" id="{83878CCF-F72E-4B7F-A277-AD924F7FE3BB}"/>
              </a:ext>
            </a:extLst>
          </p:cNvPr>
          <p:cNvGrpSpPr/>
          <p:nvPr/>
        </p:nvGrpSpPr>
        <p:grpSpPr>
          <a:xfrm>
            <a:off x="605853" y="2070900"/>
            <a:ext cx="17076294" cy="7544893"/>
            <a:chOff x="457200" y="570407"/>
            <a:chExt cx="17076294" cy="7544893"/>
          </a:xfrm>
        </p:grpSpPr>
        <p:sp>
          <p:nvSpPr>
            <p:cNvPr id="109" name="Star: 32 Points 108">
              <a:extLst>
                <a:ext uri="{FF2B5EF4-FFF2-40B4-BE49-F238E27FC236}">
                  <a16:creationId xmlns:a16="http://schemas.microsoft.com/office/drawing/2014/main" id="{FD74BAB6-1547-4D0B-8BB0-9419E10C36EE}"/>
                </a:ext>
              </a:extLst>
            </p:cNvPr>
            <p:cNvSpPr/>
            <p:nvPr/>
          </p:nvSpPr>
          <p:spPr>
            <a:xfrm>
              <a:off x="12954000" y="1485900"/>
              <a:ext cx="3305361" cy="1836716"/>
            </a:xfrm>
            <a:prstGeom prst="star3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Star: 32 Points 107">
              <a:extLst>
                <a:ext uri="{FF2B5EF4-FFF2-40B4-BE49-F238E27FC236}">
                  <a16:creationId xmlns:a16="http://schemas.microsoft.com/office/drawing/2014/main" id="{FCD32607-46A6-4EA7-8182-EDF2EB731BF3}"/>
                </a:ext>
              </a:extLst>
            </p:cNvPr>
            <p:cNvSpPr/>
            <p:nvPr/>
          </p:nvSpPr>
          <p:spPr>
            <a:xfrm>
              <a:off x="8093504" y="1728849"/>
              <a:ext cx="2682241" cy="1446242"/>
            </a:xfrm>
            <a:prstGeom prst="star3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Star: 32 Points 109">
              <a:extLst>
                <a:ext uri="{FF2B5EF4-FFF2-40B4-BE49-F238E27FC236}">
                  <a16:creationId xmlns:a16="http://schemas.microsoft.com/office/drawing/2014/main" id="{0B5DAEA2-7D5C-4D94-9638-A105F70B8900}"/>
                </a:ext>
              </a:extLst>
            </p:cNvPr>
            <p:cNvSpPr/>
            <p:nvPr/>
          </p:nvSpPr>
          <p:spPr>
            <a:xfrm>
              <a:off x="10410639" y="570407"/>
              <a:ext cx="3305361" cy="1446242"/>
            </a:xfrm>
            <a:prstGeom prst="star3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tar: 32 Points 92">
              <a:extLst>
                <a:ext uri="{FF2B5EF4-FFF2-40B4-BE49-F238E27FC236}">
                  <a16:creationId xmlns:a16="http://schemas.microsoft.com/office/drawing/2014/main" id="{C50E3D7E-B700-47E9-9596-A0FF9EB95C30}"/>
                </a:ext>
              </a:extLst>
            </p:cNvPr>
            <p:cNvSpPr/>
            <p:nvPr/>
          </p:nvSpPr>
          <p:spPr>
            <a:xfrm>
              <a:off x="6798494" y="5913366"/>
              <a:ext cx="2530898" cy="1377662"/>
            </a:xfrm>
            <a:prstGeom prst="star3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tar: 32 Points 96">
              <a:extLst>
                <a:ext uri="{FF2B5EF4-FFF2-40B4-BE49-F238E27FC236}">
                  <a16:creationId xmlns:a16="http://schemas.microsoft.com/office/drawing/2014/main" id="{0D13C592-6D1E-4C53-B9B0-D4AFA2DD7386}"/>
                </a:ext>
              </a:extLst>
            </p:cNvPr>
            <p:cNvSpPr/>
            <p:nvPr/>
          </p:nvSpPr>
          <p:spPr>
            <a:xfrm>
              <a:off x="11887200" y="6128037"/>
              <a:ext cx="2729486" cy="1499317"/>
            </a:xfrm>
            <a:prstGeom prst="star3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Star: 32 Points 98">
              <a:extLst>
                <a:ext uri="{FF2B5EF4-FFF2-40B4-BE49-F238E27FC236}">
                  <a16:creationId xmlns:a16="http://schemas.microsoft.com/office/drawing/2014/main" id="{AE437594-56B9-4F7D-A967-6E9786A00635}"/>
                </a:ext>
              </a:extLst>
            </p:cNvPr>
            <p:cNvSpPr/>
            <p:nvPr/>
          </p:nvSpPr>
          <p:spPr>
            <a:xfrm>
              <a:off x="9097073" y="6693047"/>
              <a:ext cx="2530898" cy="1377662"/>
            </a:xfrm>
            <a:prstGeom prst="star3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p:cNvSpPr/>
            <p:nvPr/>
          </p:nvSpPr>
          <p:spPr>
            <a:xfrm>
              <a:off x="1352550" y="4468513"/>
              <a:ext cx="15582900" cy="50006"/>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sp>
        <p:grpSp>
          <p:nvGrpSpPr>
            <p:cNvPr id="68" name="Group 67">
              <a:extLst>
                <a:ext uri="{FF2B5EF4-FFF2-40B4-BE49-F238E27FC236}">
                  <a16:creationId xmlns:a16="http://schemas.microsoft.com/office/drawing/2014/main" id="{6B06AAB5-946D-4AFC-B97F-45466595154E}"/>
                </a:ext>
              </a:extLst>
            </p:cNvPr>
            <p:cNvGrpSpPr/>
            <p:nvPr/>
          </p:nvGrpSpPr>
          <p:grpSpPr>
            <a:xfrm>
              <a:off x="457200" y="1052439"/>
              <a:ext cx="2530898" cy="2490861"/>
              <a:chOff x="457200" y="1790045"/>
              <a:chExt cx="2530898" cy="2490861"/>
            </a:xfrm>
          </p:grpSpPr>
          <p:sp>
            <p:nvSpPr>
              <p:cNvPr id="58" name="Star: 32 Points 57">
                <a:extLst>
                  <a:ext uri="{FF2B5EF4-FFF2-40B4-BE49-F238E27FC236}">
                    <a16:creationId xmlns:a16="http://schemas.microsoft.com/office/drawing/2014/main" id="{7D31FF8A-9489-445B-887A-4C74CF523CF5}"/>
                  </a:ext>
                </a:extLst>
              </p:cNvPr>
              <p:cNvSpPr/>
              <p:nvPr/>
            </p:nvSpPr>
            <p:spPr>
              <a:xfrm>
                <a:off x="457200" y="1790045"/>
                <a:ext cx="2530898" cy="1377662"/>
              </a:xfrm>
              <a:prstGeom prst="star3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3"/>
              <p:cNvGrpSpPr/>
              <p:nvPr/>
            </p:nvGrpSpPr>
            <p:grpSpPr>
              <a:xfrm>
                <a:off x="609600" y="2095500"/>
                <a:ext cx="2142915" cy="2185406"/>
                <a:chOff x="0" y="-19051"/>
                <a:chExt cx="2857220" cy="2913874"/>
              </a:xfrm>
            </p:grpSpPr>
            <p:sp>
              <p:nvSpPr>
                <p:cNvPr id="4" name="AutoShape 4"/>
                <p:cNvSpPr/>
                <p:nvPr/>
              </p:nvSpPr>
              <p:spPr>
                <a:xfrm>
                  <a:off x="1389621" y="2592566"/>
                  <a:ext cx="77978" cy="302257"/>
                </a:xfrm>
                <a:prstGeom prst="rect">
                  <a:avLst/>
                </a:prstGeom>
                <a:solidFill>
                  <a:srgbClr val="1C2A3E"/>
                </a:solidFill>
              </p:spPr>
            </p:sp>
            <p:pic>
              <p:nvPicPr>
                <p:cNvPr id="5" name="Picture 5"/>
                <p:cNvPicPr>
                  <a:picLocks noChangeAspect="1"/>
                </p:cNvPicPr>
                <p:nvPr/>
              </p:nvPicPr>
              <p:blipFill>
                <a:blip r:embed="rId4">
                  <a:alphaModFix amt="15000"/>
                </a:blip>
                <a:srcRect l="4301" r="56357"/>
                <a:stretch>
                  <a:fillRect/>
                </a:stretch>
              </p:blipFill>
              <p:spPr>
                <a:xfrm rot="-5400000">
                  <a:off x="549673" y="1338821"/>
                  <a:ext cx="1757874" cy="379807"/>
                </a:xfrm>
                <a:prstGeom prst="rect">
                  <a:avLst/>
                </a:prstGeom>
              </p:spPr>
            </p:pic>
            <p:sp>
              <p:nvSpPr>
                <p:cNvPr id="6" name="TextBox 6"/>
                <p:cNvSpPr txBox="1"/>
                <p:nvPr/>
              </p:nvSpPr>
              <p:spPr>
                <a:xfrm>
                  <a:off x="0" y="-19051"/>
                  <a:ext cx="2857220" cy="867758"/>
                </a:xfrm>
                <a:prstGeom prst="rect">
                  <a:avLst/>
                </a:prstGeom>
              </p:spPr>
              <p:txBody>
                <a:bodyPr lIns="0" tIns="0" rIns="0" bIns="0" rtlCol="0" anchor="t">
                  <a:spAutoFit/>
                </a:bodyPr>
                <a:lstStyle/>
                <a:p>
                  <a:pPr marL="173355" lvl="1" algn="ctr">
                    <a:lnSpc>
                      <a:spcPts val="2625"/>
                    </a:lnSpc>
                    <a:spcBef>
                      <a:spcPct val="0"/>
                    </a:spcBef>
                  </a:pPr>
                  <a:r>
                    <a:rPr lang="en-US" sz="2100" u="none" spc="126" dirty="0">
                      <a:solidFill>
                        <a:srgbClr val="1C2A3E"/>
                      </a:solidFill>
                      <a:latin typeface="Roboto Bold"/>
                    </a:rPr>
                    <a:t>1. </a:t>
                  </a:r>
                </a:p>
                <a:p>
                  <a:pPr marL="173355" lvl="1" algn="ctr">
                    <a:lnSpc>
                      <a:spcPts val="2625"/>
                    </a:lnSpc>
                    <a:spcBef>
                      <a:spcPct val="0"/>
                    </a:spcBef>
                  </a:pPr>
                  <a:r>
                    <a:rPr lang="en-US" sz="2100" u="none" spc="126" dirty="0">
                      <a:solidFill>
                        <a:srgbClr val="1C2A3E"/>
                      </a:solidFill>
                      <a:latin typeface="Roboto Bold"/>
                    </a:rPr>
                    <a:t>CONNECT</a:t>
                  </a:r>
                </a:p>
              </p:txBody>
            </p:sp>
          </p:grpSp>
        </p:grpSp>
        <p:grpSp>
          <p:nvGrpSpPr>
            <p:cNvPr id="7" name="Group 7"/>
            <p:cNvGrpSpPr/>
            <p:nvPr/>
          </p:nvGrpSpPr>
          <p:grpSpPr>
            <a:xfrm>
              <a:off x="8470534" y="1900986"/>
              <a:ext cx="2142915" cy="2627288"/>
              <a:chOff x="569644" y="-167962"/>
              <a:chExt cx="2857220" cy="3503051"/>
            </a:xfrm>
          </p:grpSpPr>
          <p:sp>
            <p:nvSpPr>
              <p:cNvPr id="8" name="AutoShape 8"/>
              <p:cNvSpPr/>
              <p:nvPr/>
            </p:nvSpPr>
            <p:spPr>
              <a:xfrm>
                <a:off x="1389621" y="3032832"/>
                <a:ext cx="77978" cy="302257"/>
              </a:xfrm>
              <a:prstGeom prst="rect">
                <a:avLst/>
              </a:prstGeom>
              <a:solidFill>
                <a:srgbClr val="1C2A3E"/>
              </a:solidFill>
            </p:spPr>
          </p:sp>
          <p:pic>
            <p:nvPicPr>
              <p:cNvPr id="9" name="Picture 9"/>
              <p:cNvPicPr>
                <a:picLocks noChangeAspect="1"/>
              </p:cNvPicPr>
              <p:nvPr/>
            </p:nvPicPr>
            <p:blipFill>
              <a:blip r:embed="rId4">
                <a:alphaModFix amt="15000"/>
              </a:blip>
              <a:srcRect l="4301" r="56357"/>
              <a:stretch>
                <a:fillRect/>
              </a:stretch>
            </p:blipFill>
            <p:spPr>
              <a:xfrm rot="-5400000">
                <a:off x="549673" y="1779087"/>
                <a:ext cx="1757874" cy="379807"/>
              </a:xfrm>
              <a:prstGeom prst="rect">
                <a:avLst/>
              </a:prstGeom>
            </p:spPr>
          </p:pic>
          <p:sp>
            <p:nvSpPr>
              <p:cNvPr id="10" name="TextBox 10"/>
              <p:cNvSpPr txBox="1"/>
              <p:nvPr/>
            </p:nvSpPr>
            <p:spPr>
              <a:xfrm>
                <a:off x="569644" y="-167962"/>
                <a:ext cx="2857220" cy="1312325"/>
              </a:xfrm>
              <a:prstGeom prst="rect">
                <a:avLst/>
              </a:prstGeom>
            </p:spPr>
            <p:txBody>
              <a:bodyPr lIns="0" tIns="0" rIns="0" bIns="0" rtlCol="0" anchor="t">
                <a:spAutoFit/>
              </a:bodyPr>
              <a:lstStyle/>
              <a:p>
                <a:pPr marL="0" lvl="0" indent="0" algn="ctr">
                  <a:lnSpc>
                    <a:spcPts val="2625"/>
                  </a:lnSpc>
                  <a:spcBef>
                    <a:spcPct val="0"/>
                  </a:spcBef>
                </a:pPr>
                <a:r>
                  <a:rPr lang="en-US" sz="2100" u="none" spc="126" dirty="0">
                    <a:solidFill>
                      <a:srgbClr val="1C2A3E"/>
                    </a:solidFill>
                    <a:latin typeface="Roboto Bold"/>
                  </a:rPr>
                  <a:t>7. </a:t>
                </a:r>
              </a:p>
              <a:p>
                <a:pPr marL="0" lvl="0" indent="0" algn="ctr">
                  <a:lnSpc>
                    <a:spcPts val="2625"/>
                  </a:lnSpc>
                  <a:spcBef>
                    <a:spcPct val="0"/>
                  </a:spcBef>
                </a:pPr>
                <a:r>
                  <a:rPr lang="en-US" sz="2100" u="none" spc="126" dirty="0">
                    <a:solidFill>
                      <a:srgbClr val="1C2A3E"/>
                    </a:solidFill>
                    <a:latin typeface="Roboto Bold"/>
                  </a:rPr>
                  <a:t>GENERATE LEADS</a:t>
                </a:r>
              </a:p>
            </p:txBody>
          </p:sp>
        </p:grpSp>
        <p:grpSp>
          <p:nvGrpSpPr>
            <p:cNvPr id="11" name="Group 11"/>
            <p:cNvGrpSpPr/>
            <p:nvPr/>
          </p:nvGrpSpPr>
          <p:grpSpPr>
            <a:xfrm>
              <a:off x="10997869" y="854589"/>
              <a:ext cx="2142915" cy="3673685"/>
              <a:chOff x="434787" y="-1563157"/>
              <a:chExt cx="2857220" cy="4898246"/>
            </a:xfrm>
          </p:grpSpPr>
          <p:sp>
            <p:nvSpPr>
              <p:cNvPr id="12" name="AutoShape 12"/>
              <p:cNvSpPr/>
              <p:nvPr/>
            </p:nvSpPr>
            <p:spPr>
              <a:xfrm>
                <a:off x="1389621" y="3032832"/>
                <a:ext cx="77978" cy="302257"/>
              </a:xfrm>
              <a:prstGeom prst="rect">
                <a:avLst/>
              </a:prstGeom>
              <a:solidFill>
                <a:srgbClr val="1C2A3E"/>
              </a:solidFill>
            </p:spPr>
          </p:sp>
          <p:pic>
            <p:nvPicPr>
              <p:cNvPr id="13" name="Picture 13"/>
              <p:cNvPicPr>
                <a:picLocks noChangeAspect="1"/>
              </p:cNvPicPr>
              <p:nvPr/>
            </p:nvPicPr>
            <p:blipFill>
              <a:blip r:embed="rId4">
                <a:alphaModFix amt="15000"/>
              </a:blip>
              <a:srcRect l="4301" r="56357"/>
              <a:stretch>
                <a:fillRect/>
              </a:stretch>
            </p:blipFill>
            <p:spPr>
              <a:xfrm rot="-5400000">
                <a:off x="549673" y="1779087"/>
                <a:ext cx="1757874" cy="379807"/>
              </a:xfrm>
              <a:prstGeom prst="rect">
                <a:avLst/>
              </a:prstGeom>
            </p:spPr>
          </p:pic>
          <p:sp>
            <p:nvSpPr>
              <p:cNvPr id="14" name="TextBox 14"/>
              <p:cNvSpPr txBox="1"/>
              <p:nvPr/>
            </p:nvSpPr>
            <p:spPr>
              <a:xfrm>
                <a:off x="434787" y="-1563157"/>
                <a:ext cx="2857220" cy="1312325"/>
              </a:xfrm>
              <a:prstGeom prst="rect">
                <a:avLst/>
              </a:prstGeom>
            </p:spPr>
            <p:txBody>
              <a:bodyPr lIns="0" tIns="0" rIns="0" bIns="0" rtlCol="0" anchor="t">
                <a:spAutoFit/>
              </a:bodyPr>
              <a:lstStyle/>
              <a:p>
                <a:pPr marL="0" lvl="0" indent="0" algn="ctr">
                  <a:lnSpc>
                    <a:spcPts val="2625"/>
                  </a:lnSpc>
                  <a:spcBef>
                    <a:spcPct val="0"/>
                  </a:spcBef>
                </a:pPr>
                <a:r>
                  <a:rPr lang="en-US" sz="2100" u="none" spc="126" dirty="0">
                    <a:solidFill>
                      <a:srgbClr val="1C2A3E"/>
                    </a:solidFill>
                    <a:latin typeface="Roboto Bold"/>
                  </a:rPr>
                  <a:t>9. </a:t>
                </a:r>
              </a:p>
              <a:p>
                <a:pPr marL="0" lvl="0" indent="0" algn="ctr">
                  <a:lnSpc>
                    <a:spcPts val="2625"/>
                  </a:lnSpc>
                  <a:spcBef>
                    <a:spcPct val="0"/>
                  </a:spcBef>
                </a:pPr>
                <a:r>
                  <a:rPr lang="en-US" sz="2100" u="none" spc="126" dirty="0">
                    <a:solidFill>
                      <a:srgbClr val="1C2A3E"/>
                    </a:solidFill>
                    <a:latin typeface="Roboto Bold"/>
                  </a:rPr>
                  <a:t>ACHIEVE AND COMPETE</a:t>
                </a:r>
              </a:p>
            </p:txBody>
          </p:sp>
        </p:grpSp>
        <p:sp>
          <p:nvSpPr>
            <p:cNvPr id="59" name="Star: 32 Points 58">
              <a:extLst>
                <a:ext uri="{FF2B5EF4-FFF2-40B4-BE49-F238E27FC236}">
                  <a16:creationId xmlns:a16="http://schemas.microsoft.com/office/drawing/2014/main" id="{7E41F9F7-8C9C-4F38-87D4-EFAA50FC9DCB}"/>
                </a:ext>
              </a:extLst>
            </p:cNvPr>
            <p:cNvSpPr/>
            <p:nvPr/>
          </p:nvSpPr>
          <p:spPr>
            <a:xfrm>
              <a:off x="1828800" y="5899438"/>
              <a:ext cx="2530898" cy="1377662"/>
            </a:xfrm>
            <a:prstGeom prst="star3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5"/>
            <p:cNvGrpSpPr/>
            <p:nvPr/>
          </p:nvGrpSpPr>
          <p:grpSpPr>
            <a:xfrm>
              <a:off x="2011045" y="4513516"/>
              <a:ext cx="2142915" cy="2267323"/>
              <a:chOff x="60895" y="0"/>
              <a:chExt cx="2857220" cy="3023097"/>
            </a:xfrm>
          </p:grpSpPr>
          <p:sp>
            <p:nvSpPr>
              <p:cNvPr id="16" name="AutoShape 16"/>
              <p:cNvSpPr/>
              <p:nvPr/>
            </p:nvSpPr>
            <p:spPr>
              <a:xfrm rot="-10800000">
                <a:off x="1389621" y="0"/>
                <a:ext cx="77978" cy="302257"/>
              </a:xfrm>
              <a:prstGeom prst="rect">
                <a:avLst/>
              </a:prstGeom>
              <a:solidFill>
                <a:srgbClr val="1C2A3E"/>
              </a:solidFill>
            </p:spPr>
          </p:sp>
          <p:pic>
            <p:nvPicPr>
              <p:cNvPr id="17" name="Picture 17"/>
              <p:cNvPicPr>
                <a:picLocks noChangeAspect="1"/>
              </p:cNvPicPr>
              <p:nvPr/>
            </p:nvPicPr>
            <p:blipFill>
              <a:blip r:embed="rId4">
                <a:alphaModFix amt="15000"/>
              </a:blip>
              <a:srcRect l="4301" r="56357"/>
              <a:stretch>
                <a:fillRect/>
              </a:stretch>
            </p:blipFill>
            <p:spPr>
              <a:xfrm rot="5400000">
                <a:off x="549673" y="1176195"/>
                <a:ext cx="1757874" cy="379807"/>
              </a:xfrm>
              <a:prstGeom prst="rect">
                <a:avLst/>
              </a:prstGeom>
            </p:spPr>
          </p:pic>
          <p:sp>
            <p:nvSpPr>
              <p:cNvPr id="18" name="TextBox 18"/>
              <p:cNvSpPr txBox="1"/>
              <p:nvPr/>
            </p:nvSpPr>
            <p:spPr>
              <a:xfrm>
                <a:off x="60895" y="2155339"/>
                <a:ext cx="2857220" cy="867758"/>
              </a:xfrm>
              <a:prstGeom prst="rect">
                <a:avLst/>
              </a:prstGeom>
            </p:spPr>
            <p:txBody>
              <a:bodyPr lIns="0" tIns="0" rIns="0" bIns="0" rtlCol="0" anchor="t">
                <a:spAutoFit/>
              </a:bodyPr>
              <a:lstStyle/>
              <a:p>
                <a:pPr marL="0" lvl="0" indent="0" algn="ctr">
                  <a:lnSpc>
                    <a:spcPts val="2625"/>
                  </a:lnSpc>
                  <a:spcBef>
                    <a:spcPct val="0"/>
                  </a:spcBef>
                </a:pPr>
                <a:r>
                  <a:rPr lang="en-US" sz="2100" u="none" spc="126" dirty="0">
                    <a:solidFill>
                      <a:srgbClr val="1C2A3E"/>
                    </a:solidFill>
                    <a:latin typeface="Roboto Bold"/>
                  </a:rPr>
                  <a:t>2. </a:t>
                </a:r>
              </a:p>
              <a:p>
                <a:pPr marL="0" lvl="0" indent="0" algn="ctr">
                  <a:lnSpc>
                    <a:spcPts val="2625"/>
                  </a:lnSpc>
                  <a:spcBef>
                    <a:spcPct val="0"/>
                  </a:spcBef>
                </a:pPr>
                <a:r>
                  <a:rPr lang="en-US" sz="2100" u="none" spc="126" dirty="0">
                    <a:solidFill>
                      <a:srgbClr val="1C2A3E"/>
                    </a:solidFill>
                    <a:latin typeface="Roboto Bold"/>
                  </a:rPr>
                  <a:t>NETWORK</a:t>
                </a:r>
              </a:p>
            </p:txBody>
          </p:sp>
        </p:grpSp>
        <p:sp>
          <p:nvSpPr>
            <p:cNvPr id="20" name="AutoShape 20"/>
            <p:cNvSpPr/>
            <p:nvPr/>
          </p:nvSpPr>
          <p:spPr>
            <a:xfrm rot="10800000">
              <a:off x="10234609" y="4474403"/>
              <a:ext cx="58484" cy="226693"/>
            </a:xfrm>
            <a:prstGeom prst="rect">
              <a:avLst/>
            </a:prstGeom>
            <a:solidFill>
              <a:srgbClr val="1C2A3E"/>
            </a:solidFill>
          </p:spPr>
        </p:sp>
        <p:sp>
          <p:nvSpPr>
            <p:cNvPr id="22" name="TextBox 22"/>
            <p:cNvSpPr txBox="1"/>
            <p:nvPr/>
          </p:nvSpPr>
          <p:spPr>
            <a:xfrm>
              <a:off x="9329392" y="7079049"/>
              <a:ext cx="2142915" cy="650819"/>
            </a:xfrm>
            <a:prstGeom prst="rect">
              <a:avLst/>
            </a:prstGeom>
          </p:spPr>
          <p:txBody>
            <a:bodyPr lIns="0" tIns="0" rIns="0" bIns="0" rtlCol="0" anchor="t">
              <a:spAutoFit/>
            </a:bodyPr>
            <a:lstStyle/>
            <a:p>
              <a:pPr marL="0" lvl="0" indent="0" algn="ctr">
                <a:lnSpc>
                  <a:spcPts val="2625"/>
                </a:lnSpc>
                <a:spcBef>
                  <a:spcPct val="0"/>
                </a:spcBef>
              </a:pPr>
              <a:r>
                <a:rPr lang="en-US" sz="2100" u="none" spc="126" dirty="0">
                  <a:solidFill>
                    <a:srgbClr val="1C2A3E"/>
                  </a:solidFill>
                  <a:latin typeface="Roboto Bold"/>
                </a:rPr>
                <a:t>8. </a:t>
              </a:r>
            </a:p>
            <a:p>
              <a:pPr marL="0" lvl="0" indent="0" algn="ctr">
                <a:lnSpc>
                  <a:spcPts val="2625"/>
                </a:lnSpc>
                <a:spcBef>
                  <a:spcPct val="0"/>
                </a:spcBef>
              </a:pPr>
              <a:r>
                <a:rPr lang="en-US" sz="2100" u="none" spc="126" dirty="0">
                  <a:solidFill>
                    <a:srgbClr val="1C2A3E"/>
                  </a:solidFill>
                  <a:latin typeface="Roboto Bold"/>
                </a:rPr>
                <a:t>SELL</a:t>
              </a:r>
            </a:p>
          </p:txBody>
        </p:sp>
        <p:sp>
          <p:nvSpPr>
            <p:cNvPr id="64" name="Star: 32 Points 63">
              <a:extLst>
                <a:ext uri="{FF2B5EF4-FFF2-40B4-BE49-F238E27FC236}">
                  <a16:creationId xmlns:a16="http://schemas.microsoft.com/office/drawing/2014/main" id="{B219A35B-6BEF-4168-A6CC-71F5953C98F5}"/>
                </a:ext>
              </a:extLst>
            </p:cNvPr>
            <p:cNvSpPr/>
            <p:nvPr/>
          </p:nvSpPr>
          <p:spPr>
            <a:xfrm>
              <a:off x="3048000" y="1790700"/>
              <a:ext cx="2682241" cy="1446242"/>
            </a:xfrm>
            <a:prstGeom prst="star3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4"/>
            <p:cNvGrpSpPr/>
            <p:nvPr/>
          </p:nvGrpSpPr>
          <p:grpSpPr>
            <a:xfrm>
              <a:off x="3304171" y="2164080"/>
              <a:ext cx="2142915" cy="2185406"/>
              <a:chOff x="0" y="-19051"/>
              <a:chExt cx="2857220" cy="2913874"/>
            </a:xfrm>
          </p:grpSpPr>
          <p:sp>
            <p:nvSpPr>
              <p:cNvPr id="25" name="AutoShape 25"/>
              <p:cNvSpPr/>
              <p:nvPr/>
            </p:nvSpPr>
            <p:spPr>
              <a:xfrm>
                <a:off x="1389621" y="2592566"/>
                <a:ext cx="77978" cy="302257"/>
              </a:xfrm>
              <a:prstGeom prst="rect">
                <a:avLst/>
              </a:prstGeom>
              <a:solidFill>
                <a:srgbClr val="1C2A3E"/>
              </a:solidFill>
            </p:spPr>
          </p:sp>
          <p:pic>
            <p:nvPicPr>
              <p:cNvPr id="26" name="Picture 26"/>
              <p:cNvPicPr>
                <a:picLocks noChangeAspect="1"/>
              </p:cNvPicPr>
              <p:nvPr/>
            </p:nvPicPr>
            <p:blipFill>
              <a:blip r:embed="rId4">
                <a:alphaModFix amt="15000"/>
              </a:blip>
              <a:srcRect l="4301" r="56357"/>
              <a:stretch>
                <a:fillRect/>
              </a:stretch>
            </p:blipFill>
            <p:spPr>
              <a:xfrm rot="-5400000">
                <a:off x="549673" y="1338821"/>
                <a:ext cx="1757874" cy="379807"/>
              </a:xfrm>
              <a:prstGeom prst="rect">
                <a:avLst/>
              </a:prstGeom>
            </p:spPr>
          </p:pic>
          <p:sp>
            <p:nvSpPr>
              <p:cNvPr id="27" name="TextBox 27"/>
              <p:cNvSpPr txBox="1"/>
              <p:nvPr/>
            </p:nvSpPr>
            <p:spPr>
              <a:xfrm>
                <a:off x="0" y="-19051"/>
                <a:ext cx="2857220" cy="867758"/>
              </a:xfrm>
              <a:prstGeom prst="rect">
                <a:avLst/>
              </a:prstGeom>
            </p:spPr>
            <p:txBody>
              <a:bodyPr lIns="0" tIns="0" rIns="0" bIns="0" rtlCol="0" anchor="t">
                <a:spAutoFit/>
              </a:bodyPr>
              <a:lstStyle/>
              <a:p>
                <a:pPr algn="ctr">
                  <a:lnSpc>
                    <a:spcPts val="2625"/>
                  </a:lnSpc>
                  <a:spcBef>
                    <a:spcPct val="0"/>
                  </a:spcBef>
                </a:pPr>
                <a:r>
                  <a:rPr lang="en-US" sz="2100" u="none" spc="126" dirty="0">
                    <a:solidFill>
                      <a:srgbClr val="1C2A3E"/>
                    </a:solidFill>
                    <a:latin typeface="Roboto Bold"/>
                  </a:rPr>
                  <a:t>3. </a:t>
                </a:r>
              </a:p>
              <a:p>
                <a:pPr algn="ctr">
                  <a:lnSpc>
                    <a:spcPts val="2625"/>
                  </a:lnSpc>
                  <a:spcBef>
                    <a:spcPct val="0"/>
                  </a:spcBef>
                </a:pPr>
                <a:r>
                  <a:rPr lang="en-US" sz="2100" u="none" spc="126" dirty="0">
                    <a:solidFill>
                      <a:srgbClr val="1C2A3E"/>
                    </a:solidFill>
                    <a:latin typeface="Roboto Bold"/>
                  </a:rPr>
                  <a:t>ADVERTISE</a:t>
                </a:r>
              </a:p>
            </p:txBody>
          </p:sp>
        </p:grpSp>
        <p:sp>
          <p:nvSpPr>
            <p:cNvPr id="74" name="Star: 32 Points 73">
              <a:extLst>
                <a:ext uri="{FF2B5EF4-FFF2-40B4-BE49-F238E27FC236}">
                  <a16:creationId xmlns:a16="http://schemas.microsoft.com/office/drawing/2014/main" id="{C77DF82A-E92E-4668-ACF9-CC1744E0C161}"/>
                </a:ext>
              </a:extLst>
            </p:cNvPr>
            <p:cNvSpPr/>
            <p:nvPr/>
          </p:nvSpPr>
          <p:spPr>
            <a:xfrm>
              <a:off x="4430812" y="6585238"/>
              <a:ext cx="2530898" cy="1377662"/>
            </a:xfrm>
            <a:prstGeom prst="star3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8"/>
            <p:cNvGrpSpPr/>
            <p:nvPr/>
          </p:nvGrpSpPr>
          <p:grpSpPr>
            <a:xfrm>
              <a:off x="4639160" y="4610100"/>
              <a:ext cx="2142915" cy="2894364"/>
              <a:chOff x="0" y="0"/>
              <a:chExt cx="2857220" cy="3859151"/>
            </a:xfrm>
          </p:grpSpPr>
          <p:sp>
            <p:nvSpPr>
              <p:cNvPr id="29" name="AutoShape 29"/>
              <p:cNvSpPr/>
              <p:nvPr/>
            </p:nvSpPr>
            <p:spPr>
              <a:xfrm rot="-10800000">
                <a:off x="1389621" y="0"/>
                <a:ext cx="77978" cy="302257"/>
              </a:xfrm>
              <a:prstGeom prst="rect">
                <a:avLst/>
              </a:prstGeom>
              <a:solidFill>
                <a:srgbClr val="1C2A3E"/>
              </a:solidFill>
            </p:spPr>
          </p:sp>
          <p:pic>
            <p:nvPicPr>
              <p:cNvPr id="30" name="Picture 30"/>
              <p:cNvPicPr>
                <a:picLocks noChangeAspect="1"/>
              </p:cNvPicPr>
              <p:nvPr/>
            </p:nvPicPr>
            <p:blipFill>
              <a:blip r:embed="rId4">
                <a:alphaModFix amt="15000"/>
              </a:blip>
              <a:srcRect l="4301" r="56357"/>
              <a:stretch>
                <a:fillRect/>
              </a:stretch>
            </p:blipFill>
            <p:spPr>
              <a:xfrm rot="5400000">
                <a:off x="376548" y="1349321"/>
                <a:ext cx="2199554" cy="475236"/>
              </a:xfrm>
              <a:prstGeom prst="rect">
                <a:avLst/>
              </a:prstGeom>
            </p:spPr>
          </p:pic>
          <p:sp>
            <p:nvSpPr>
              <p:cNvPr id="31" name="TextBox 31"/>
              <p:cNvSpPr txBox="1"/>
              <p:nvPr/>
            </p:nvSpPr>
            <p:spPr>
              <a:xfrm>
                <a:off x="0" y="2991393"/>
                <a:ext cx="2857220" cy="867758"/>
              </a:xfrm>
              <a:prstGeom prst="rect">
                <a:avLst/>
              </a:prstGeom>
            </p:spPr>
            <p:txBody>
              <a:bodyPr lIns="0" tIns="0" rIns="0" bIns="0" rtlCol="0" anchor="t">
                <a:spAutoFit/>
              </a:bodyPr>
              <a:lstStyle/>
              <a:p>
                <a:pPr marL="0" lvl="0" indent="0" algn="ctr">
                  <a:lnSpc>
                    <a:spcPts val="2625"/>
                  </a:lnSpc>
                  <a:spcBef>
                    <a:spcPct val="0"/>
                  </a:spcBef>
                </a:pPr>
                <a:r>
                  <a:rPr lang="en-US" sz="2100" u="none" spc="126" dirty="0">
                    <a:solidFill>
                      <a:srgbClr val="1C2A3E"/>
                    </a:solidFill>
                    <a:latin typeface="Roboto Bold"/>
                  </a:rPr>
                  <a:t>4. </a:t>
                </a:r>
              </a:p>
              <a:p>
                <a:pPr marL="0" lvl="0" indent="0" algn="ctr">
                  <a:lnSpc>
                    <a:spcPts val="2625"/>
                  </a:lnSpc>
                  <a:spcBef>
                    <a:spcPct val="0"/>
                  </a:spcBef>
                </a:pPr>
                <a:r>
                  <a:rPr lang="en-US" sz="2100" u="none" spc="126" dirty="0">
                    <a:solidFill>
                      <a:srgbClr val="1C2A3E"/>
                    </a:solidFill>
                    <a:latin typeface="Roboto Bold"/>
                  </a:rPr>
                  <a:t>PROMOTE</a:t>
                </a:r>
              </a:p>
            </p:txBody>
          </p:sp>
        </p:grpSp>
        <p:grpSp>
          <p:nvGrpSpPr>
            <p:cNvPr id="36" name="Group 36"/>
            <p:cNvGrpSpPr/>
            <p:nvPr/>
          </p:nvGrpSpPr>
          <p:grpSpPr>
            <a:xfrm>
              <a:off x="6946066" y="4467777"/>
              <a:ext cx="2142915" cy="2490783"/>
              <a:chOff x="0" y="0"/>
              <a:chExt cx="2857220" cy="3321043"/>
            </a:xfrm>
          </p:grpSpPr>
          <p:sp>
            <p:nvSpPr>
              <p:cNvPr id="37" name="AutoShape 37"/>
              <p:cNvSpPr/>
              <p:nvPr/>
            </p:nvSpPr>
            <p:spPr>
              <a:xfrm rot="-10800000">
                <a:off x="1389621" y="0"/>
                <a:ext cx="77978" cy="302257"/>
              </a:xfrm>
              <a:prstGeom prst="rect">
                <a:avLst/>
              </a:prstGeom>
              <a:solidFill>
                <a:srgbClr val="1C2A3E"/>
              </a:solidFill>
            </p:spPr>
          </p:sp>
          <p:pic>
            <p:nvPicPr>
              <p:cNvPr id="38" name="Picture 38"/>
              <p:cNvPicPr>
                <a:picLocks noChangeAspect="1"/>
              </p:cNvPicPr>
              <p:nvPr/>
            </p:nvPicPr>
            <p:blipFill>
              <a:blip r:embed="rId4">
                <a:alphaModFix amt="15000"/>
              </a:blip>
              <a:srcRect l="4301" r="56357"/>
              <a:stretch>
                <a:fillRect/>
              </a:stretch>
            </p:blipFill>
            <p:spPr>
              <a:xfrm rot="5400000">
                <a:off x="549673" y="1176195"/>
                <a:ext cx="1757874" cy="379807"/>
              </a:xfrm>
              <a:prstGeom prst="rect">
                <a:avLst/>
              </a:prstGeom>
            </p:spPr>
          </p:pic>
          <p:sp>
            <p:nvSpPr>
              <p:cNvPr id="39" name="TextBox 39"/>
              <p:cNvSpPr txBox="1"/>
              <p:nvPr/>
            </p:nvSpPr>
            <p:spPr>
              <a:xfrm>
                <a:off x="0" y="2453285"/>
                <a:ext cx="2857220" cy="867758"/>
              </a:xfrm>
              <a:prstGeom prst="rect">
                <a:avLst/>
              </a:prstGeom>
            </p:spPr>
            <p:txBody>
              <a:bodyPr lIns="0" tIns="0" rIns="0" bIns="0" rtlCol="0" anchor="t">
                <a:spAutoFit/>
              </a:bodyPr>
              <a:lstStyle/>
              <a:p>
                <a:pPr marL="0" lvl="0" indent="0" algn="ctr">
                  <a:lnSpc>
                    <a:spcPts val="2625"/>
                  </a:lnSpc>
                  <a:spcBef>
                    <a:spcPct val="0"/>
                  </a:spcBef>
                </a:pPr>
                <a:r>
                  <a:rPr lang="en-US" sz="2100" u="none" spc="126" dirty="0">
                    <a:solidFill>
                      <a:srgbClr val="1C2A3E"/>
                    </a:solidFill>
                    <a:latin typeface="Roboto Bold"/>
                  </a:rPr>
                  <a:t>6. </a:t>
                </a:r>
              </a:p>
              <a:p>
                <a:pPr marL="0" lvl="0" indent="0" algn="ctr">
                  <a:lnSpc>
                    <a:spcPts val="2625"/>
                  </a:lnSpc>
                  <a:spcBef>
                    <a:spcPct val="0"/>
                  </a:spcBef>
                </a:pPr>
                <a:r>
                  <a:rPr lang="en-US" sz="2100" u="none" spc="126" dirty="0">
                    <a:solidFill>
                      <a:srgbClr val="1C2A3E"/>
                    </a:solidFill>
                    <a:latin typeface="Roboto Bold"/>
                  </a:rPr>
                  <a:t>SAVE</a:t>
                </a:r>
              </a:p>
            </p:txBody>
          </p:sp>
        </p:grpSp>
        <p:grpSp>
          <p:nvGrpSpPr>
            <p:cNvPr id="40" name="Group 40"/>
            <p:cNvGrpSpPr/>
            <p:nvPr/>
          </p:nvGrpSpPr>
          <p:grpSpPr>
            <a:xfrm>
              <a:off x="13575661" y="1694065"/>
              <a:ext cx="2142915" cy="2845806"/>
              <a:chOff x="0" y="-19051"/>
              <a:chExt cx="2857220" cy="3794407"/>
            </a:xfrm>
          </p:grpSpPr>
          <p:sp>
            <p:nvSpPr>
              <p:cNvPr id="41" name="AutoShape 41"/>
              <p:cNvSpPr/>
              <p:nvPr/>
            </p:nvSpPr>
            <p:spPr>
              <a:xfrm>
                <a:off x="1389621" y="3473099"/>
                <a:ext cx="77978" cy="302257"/>
              </a:xfrm>
              <a:prstGeom prst="rect">
                <a:avLst/>
              </a:prstGeom>
              <a:solidFill>
                <a:srgbClr val="1C2A3E"/>
              </a:solidFill>
            </p:spPr>
          </p:sp>
          <p:pic>
            <p:nvPicPr>
              <p:cNvPr id="42" name="Picture 42"/>
              <p:cNvPicPr>
                <a:picLocks noChangeAspect="1"/>
              </p:cNvPicPr>
              <p:nvPr/>
            </p:nvPicPr>
            <p:blipFill>
              <a:blip r:embed="rId4">
                <a:alphaModFix amt="15000"/>
              </a:blip>
              <a:srcRect l="4301" r="56357"/>
              <a:stretch>
                <a:fillRect/>
              </a:stretch>
            </p:blipFill>
            <p:spPr>
              <a:xfrm rot="-5400000">
                <a:off x="549673" y="2219354"/>
                <a:ext cx="1757874" cy="379807"/>
              </a:xfrm>
              <a:prstGeom prst="rect">
                <a:avLst/>
              </a:prstGeom>
            </p:spPr>
          </p:pic>
          <p:sp>
            <p:nvSpPr>
              <p:cNvPr id="43" name="TextBox 43"/>
              <p:cNvSpPr txBox="1"/>
              <p:nvPr/>
            </p:nvSpPr>
            <p:spPr>
              <a:xfrm>
                <a:off x="0" y="-19051"/>
                <a:ext cx="2857220" cy="1756890"/>
              </a:xfrm>
              <a:prstGeom prst="rect">
                <a:avLst/>
              </a:prstGeom>
            </p:spPr>
            <p:txBody>
              <a:bodyPr lIns="0" tIns="0" rIns="0" bIns="0" rtlCol="0" anchor="t">
                <a:spAutoFit/>
              </a:bodyPr>
              <a:lstStyle/>
              <a:p>
                <a:pPr marL="0" lvl="0" indent="0" algn="ctr">
                  <a:lnSpc>
                    <a:spcPts val="2625"/>
                  </a:lnSpc>
                  <a:spcBef>
                    <a:spcPct val="0"/>
                  </a:spcBef>
                </a:pPr>
                <a:r>
                  <a:rPr lang="en-US" sz="2100" u="none" spc="126" dirty="0">
                    <a:solidFill>
                      <a:srgbClr val="1C2A3E"/>
                    </a:solidFill>
                    <a:latin typeface="Roboto Bold"/>
                  </a:rPr>
                  <a:t>11. </a:t>
                </a:r>
              </a:p>
              <a:p>
                <a:pPr marL="0" lvl="0" indent="0" algn="ctr">
                  <a:lnSpc>
                    <a:spcPts val="2625"/>
                  </a:lnSpc>
                  <a:spcBef>
                    <a:spcPct val="0"/>
                  </a:spcBef>
                </a:pPr>
                <a:r>
                  <a:rPr lang="en-US" sz="2100" u="none" spc="126" dirty="0">
                    <a:solidFill>
                      <a:srgbClr val="1C2A3E"/>
                    </a:solidFill>
                    <a:latin typeface="Roboto Bold"/>
                  </a:rPr>
                  <a:t>ACHIEVE GROWTH AND EXPANSION</a:t>
                </a:r>
              </a:p>
            </p:txBody>
          </p:sp>
        </p:grpSp>
        <p:sp>
          <p:nvSpPr>
            <p:cNvPr id="47" name="TextBox 47"/>
            <p:cNvSpPr txBox="1"/>
            <p:nvPr/>
          </p:nvSpPr>
          <p:spPr>
            <a:xfrm>
              <a:off x="12204569" y="6426321"/>
              <a:ext cx="2153891" cy="1039109"/>
            </a:xfrm>
            <a:prstGeom prst="rect">
              <a:avLst/>
            </a:prstGeom>
          </p:spPr>
          <p:txBody>
            <a:bodyPr lIns="0" tIns="0" rIns="0" bIns="0" rtlCol="0" anchor="t">
              <a:spAutoFit/>
            </a:bodyPr>
            <a:lstStyle/>
            <a:p>
              <a:pPr marL="0" lvl="0" indent="0" algn="ctr">
                <a:lnSpc>
                  <a:spcPts val="2625"/>
                </a:lnSpc>
                <a:spcBef>
                  <a:spcPct val="0"/>
                </a:spcBef>
              </a:pPr>
              <a:r>
                <a:rPr lang="en-US" sz="2100" u="none" spc="126" dirty="0">
                  <a:solidFill>
                    <a:srgbClr val="1C2A3E"/>
                  </a:solidFill>
                  <a:latin typeface="Roboto Bold"/>
                </a:rPr>
                <a:t>10. </a:t>
              </a:r>
            </a:p>
            <a:p>
              <a:pPr marL="0" lvl="0" indent="0" algn="ctr">
                <a:lnSpc>
                  <a:spcPts val="2625"/>
                </a:lnSpc>
                <a:spcBef>
                  <a:spcPct val="0"/>
                </a:spcBef>
              </a:pPr>
              <a:r>
                <a:rPr lang="en-US" sz="2100" u="none" spc="126" dirty="0">
                  <a:solidFill>
                    <a:srgbClr val="1C2A3E"/>
                  </a:solidFill>
                  <a:latin typeface="Roboto Bold"/>
                </a:rPr>
                <a:t>REWARDS AND PR</a:t>
              </a:r>
            </a:p>
          </p:txBody>
        </p:sp>
        <p:grpSp>
          <p:nvGrpSpPr>
            <p:cNvPr id="48" name="Group 48"/>
            <p:cNvGrpSpPr/>
            <p:nvPr/>
          </p:nvGrpSpPr>
          <p:grpSpPr>
            <a:xfrm>
              <a:off x="15780100" y="4493177"/>
              <a:ext cx="284855" cy="1683778"/>
              <a:chOff x="1238706" y="0"/>
              <a:chExt cx="379807" cy="2245036"/>
            </a:xfrm>
          </p:grpSpPr>
          <p:sp>
            <p:nvSpPr>
              <p:cNvPr id="49" name="AutoShape 49"/>
              <p:cNvSpPr/>
              <p:nvPr/>
            </p:nvSpPr>
            <p:spPr>
              <a:xfrm rot="-10800000">
                <a:off x="1389621" y="0"/>
                <a:ext cx="77978" cy="302257"/>
              </a:xfrm>
              <a:prstGeom prst="rect">
                <a:avLst/>
              </a:prstGeom>
              <a:solidFill>
                <a:srgbClr val="1C2A3E"/>
              </a:solidFill>
            </p:spPr>
          </p:sp>
          <p:pic>
            <p:nvPicPr>
              <p:cNvPr id="50" name="Picture 50"/>
              <p:cNvPicPr>
                <a:picLocks noChangeAspect="1"/>
              </p:cNvPicPr>
              <p:nvPr/>
            </p:nvPicPr>
            <p:blipFill>
              <a:blip r:embed="rId4">
                <a:alphaModFix amt="15000"/>
              </a:blip>
              <a:srcRect l="4301" r="56357"/>
              <a:stretch>
                <a:fillRect/>
              </a:stretch>
            </p:blipFill>
            <p:spPr>
              <a:xfrm rot="5400000">
                <a:off x="549673" y="1176195"/>
                <a:ext cx="1757874" cy="379807"/>
              </a:xfrm>
              <a:prstGeom prst="rect">
                <a:avLst/>
              </a:prstGeom>
            </p:spPr>
          </p:pic>
        </p:grpSp>
        <p:sp>
          <p:nvSpPr>
            <p:cNvPr id="62" name="Arrow: Up 61">
              <a:extLst>
                <a:ext uri="{FF2B5EF4-FFF2-40B4-BE49-F238E27FC236}">
                  <a16:creationId xmlns:a16="http://schemas.microsoft.com/office/drawing/2014/main" id="{C19A8C06-807E-40FB-A2B6-F8B773A07C92}"/>
                </a:ext>
              </a:extLst>
            </p:cNvPr>
            <p:cNvSpPr/>
            <p:nvPr/>
          </p:nvSpPr>
          <p:spPr>
            <a:xfrm>
              <a:off x="1610111" y="2414861"/>
              <a:ext cx="218689" cy="2103799"/>
            </a:xfrm>
            <a:prstGeom prst="up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Up 62">
              <a:extLst>
                <a:ext uri="{FF2B5EF4-FFF2-40B4-BE49-F238E27FC236}">
                  <a16:creationId xmlns:a16="http://schemas.microsoft.com/office/drawing/2014/main" id="{D1EB2319-99BC-44B8-B803-818902414480}"/>
                </a:ext>
              </a:extLst>
            </p:cNvPr>
            <p:cNvSpPr/>
            <p:nvPr/>
          </p:nvSpPr>
          <p:spPr>
            <a:xfrm rot="10800000">
              <a:off x="5562601" y="4518518"/>
              <a:ext cx="245988" cy="2013695"/>
            </a:xfrm>
            <a:prstGeom prst="up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Arrow: Up 65">
              <a:extLst>
                <a:ext uri="{FF2B5EF4-FFF2-40B4-BE49-F238E27FC236}">
                  <a16:creationId xmlns:a16="http://schemas.microsoft.com/office/drawing/2014/main" id="{F34D1D9C-117C-4FE8-9D71-0992267344DE}"/>
                </a:ext>
              </a:extLst>
            </p:cNvPr>
            <p:cNvSpPr/>
            <p:nvPr/>
          </p:nvSpPr>
          <p:spPr>
            <a:xfrm>
              <a:off x="4267202" y="3165383"/>
              <a:ext cx="263580" cy="1318407"/>
            </a:xfrm>
            <a:prstGeom prst="up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Star: 32 Points 64">
              <a:extLst>
                <a:ext uri="{FF2B5EF4-FFF2-40B4-BE49-F238E27FC236}">
                  <a16:creationId xmlns:a16="http://schemas.microsoft.com/office/drawing/2014/main" id="{6CE36EE6-5817-4A96-A4E8-F228343482BD}"/>
                </a:ext>
              </a:extLst>
            </p:cNvPr>
            <p:cNvSpPr/>
            <p:nvPr/>
          </p:nvSpPr>
          <p:spPr>
            <a:xfrm>
              <a:off x="5570752" y="769291"/>
              <a:ext cx="2682241" cy="1446242"/>
            </a:xfrm>
            <a:prstGeom prst="star3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2"/>
            <p:cNvGrpSpPr/>
            <p:nvPr/>
          </p:nvGrpSpPr>
          <p:grpSpPr>
            <a:xfrm>
              <a:off x="6025728" y="1075323"/>
              <a:ext cx="2142915" cy="2461234"/>
              <a:chOff x="414011" y="-386822"/>
              <a:chExt cx="2857220" cy="3281645"/>
            </a:xfrm>
          </p:grpSpPr>
          <p:sp>
            <p:nvSpPr>
              <p:cNvPr id="33" name="AutoShape 33"/>
              <p:cNvSpPr/>
              <p:nvPr/>
            </p:nvSpPr>
            <p:spPr>
              <a:xfrm>
                <a:off x="1389621" y="2592566"/>
                <a:ext cx="77978" cy="302257"/>
              </a:xfrm>
              <a:prstGeom prst="rect">
                <a:avLst/>
              </a:prstGeom>
              <a:solidFill>
                <a:srgbClr val="1C2A3E"/>
              </a:solidFill>
            </p:spPr>
          </p:sp>
          <p:pic>
            <p:nvPicPr>
              <p:cNvPr id="34" name="Picture 34"/>
              <p:cNvPicPr>
                <a:picLocks noChangeAspect="1"/>
              </p:cNvPicPr>
              <p:nvPr/>
            </p:nvPicPr>
            <p:blipFill>
              <a:blip r:embed="rId4">
                <a:alphaModFix amt="15000"/>
              </a:blip>
              <a:srcRect l="4301" r="56357"/>
              <a:stretch>
                <a:fillRect/>
              </a:stretch>
            </p:blipFill>
            <p:spPr>
              <a:xfrm rot="-5400000">
                <a:off x="549673" y="1338821"/>
                <a:ext cx="1757874" cy="379807"/>
              </a:xfrm>
              <a:prstGeom prst="rect">
                <a:avLst/>
              </a:prstGeom>
            </p:spPr>
          </p:pic>
          <p:sp>
            <p:nvSpPr>
              <p:cNvPr id="35" name="TextBox 35"/>
              <p:cNvSpPr txBox="1"/>
              <p:nvPr/>
            </p:nvSpPr>
            <p:spPr>
              <a:xfrm>
                <a:off x="414011" y="-386822"/>
                <a:ext cx="2857220" cy="867758"/>
              </a:xfrm>
              <a:prstGeom prst="rect">
                <a:avLst/>
              </a:prstGeom>
            </p:spPr>
            <p:txBody>
              <a:bodyPr lIns="0" tIns="0" rIns="0" bIns="0" rtlCol="0" anchor="t">
                <a:spAutoFit/>
              </a:bodyPr>
              <a:lstStyle/>
              <a:p>
                <a:pPr algn="ctr">
                  <a:lnSpc>
                    <a:spcPts val="2625"/>
                  </a:lnSpc>
                  <a:spcBef>
                    <a:spcPct val="0"/>
                  </a:spcBef>
                </a:pPr>
                <a:r>
                  <a:rPr lang="en-US" sz="2100" u="none" spc="126" dirty="0">
                    <a:solidFill>
                      <a:srgbClr val="1C2A3E"/>
                    </a:solidFill>
                    <a:latin typeface="Roboto Bold"/>
                  </a:rPr>
                  <a:t>5.</a:t>
                </a:r>
              </a:p>
              <a:p>
                <a:pPr algn="ctr">
                  <a:lnSpc>
                    <a:spcPts val="2625"/>
                  </a:lnSpc>
                  <a:spcBef>
                    <a:spcPct val="0"/>
                  </a:spcBef>
                </a:pPr>
                <a:r>
                  <a:rPr lang="en-US" sz="2100" u="none" spc="126" dirty="0">
                    <a:solidFill>
                      <a:srgbClr val="1C2A3E"/>
                    </a:solidFill>
                    <a:latin typeface="Roboto Bold"/>
                  </a:rPr>
                  <a:t>MARKET</a:t>
                </a:r>
              </a:p>
            </p:txBody>
          </p:sp>
        </p:grpSp>
        <p:sp>
          <p:nvSpPr>
            <p:cNvPr id="70" name="Arrow: Up 69">
              <a:extLst>
                <a:ext uri="{FF2B5EF4-FFF2-40B4-BE49-F238E27FC236}">
                  <a16:creationId xmlns:a16="http://schemas.microsoft.com/office/drawing/2014/main" id="{64D03676-470E-4811-94A4-5586F73C77E6}"/>
                </a:ext>
              </a:extLst>
            </p:cNvPr>
            <p:cNvSpPr/>
            <p:nvPr/>
          </p:nvSpPr>
          <p:spPr>
            <a:xfrm>
              <a:off x="6629400" y="2164080"/>
              <a:ext cx="293104" cy="2303698"/>
            </a:xfrm>
            <a:prstGeom prst="up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Arrow: Up 72">
              <a:extLst>
                <a:ext uri="{FF2B5EF4-FFF2-40B4-BE49-F238E27FC236}">
                  <a16:creationId xmlns:a16="http://schemas.microsoft.com/office/drawing/2014/main" id="{87412859-10D7-4DB1-B5BB-8AAF0D6FFCE5}"/>
                </a:ext>
              </a:extLst>
            </p:cNvPr>
            <p:cNvSpPr/>
            <p:nvPr/>
          </p:nvSpPr>
          <p:spPr>
            <a:xfrm rot="10800000">
              <a:off x="2895601" y="4533899"/>
              <a:ext cx="274928" cy="1318407"/>
            </a:xfrm>
            <a:prstGeom prst="up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Arrow: Up 93">
              <a:extLst>
                <a:ext uri="{FF2B5EF4-FFF2-40B4-BE49-F238E27FC236}">
                  <a16:creationId xmlns:a16="http://schemas.microsoft.com/office/drawing/2014/main" id="{F52BADA0-1D62-44E0-A97C-1AEBFC17F8FF}"/>
                </a:ext>
              </a:extLst>
            </p:cNvPr>
            <p:cNvSpPr/>
            <p:nvPr/>
          </p:nvSpPr>
          <p:spPr>
            <a:xfrm rot="10800000">
              <a:off x="7879217" y="4455093"/>
              <a:ext cx="274928" cy="1318407"/>
            </a:xfrm>
            <a:prstGeom prst="up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Arrow: Up 101">
              <a:extLst>
                <a:ext uri="{FF2B5EF4-FFF2-40B4-BE49-F238E27FC236}">
                  <a16:creationId xmlns:a16="http://schemas.microsoft.com/office/drawing/2014/main" id="{D46B91CA-B4E1-4E6E-870A-F8A43DE41CB8}"/>
                </a:ext>
              </a:extLst>
            </p:cNvPr>
            <p:cNvSpPr/>
            <p:nvPr/>
          </p:nvSpPr>
          <p:spPr>
            <a:xfrm rot="10800000">
              <a:off x="10164651" y="4504698"/>
              <a:ext cx="245988" cy="2013695"/>
            </a:xfrm>
            <a:prstGeom prst="up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AutoShape 45">
              <a:extLst>
                <a:ext uri="{FF2B5EF4-FFF2-40B4-BE49-F238E27FC236}">
                  <a16:creationId xmlns:a16="http://schemas.microsoft.com/office/drawing/2014/main" id="{838B3D09-5B4B-4115-93C6-FB4144F59453}"/>
                </a:ext>
              </a:extLst>
            </p:cNvPr>
            <p:cNvSpPr/>
            <p:nvPr/>
          </p:nvSpPr>
          <p:spPr>
            <a:xfrm rot="10800000">
              <a:off x="13252123" y="4483790"/>
              <a:ext cx="58783" cy="239330"/>
            </a:xfrm>
            <a:prstGeom prst="rect">
              <a:avLst/>
            </a:prstGeom>
            <a:solidFill>
              <a:srgbClr val="1C2A3E"/>
            </a:solidFill>
          </p:spPr>
        </p:sp>
        <p:sp>
          <p:nvSpPr>
            <p:cNvPr id="104" name="Arrow: Up 103">
              <a:extLst>
                <a:ext uri="{FF2B5EF4-FFF2-40B4-BE49-F238E27FC236}">
                  <a16:creationId xmlns:a16="http://schemas.microsoft.com/office/drawing/2014/main" id="{A99C8F55-3FCB-4F20-94FB-A44D59C36D03}"/>
                </a:ext>
              </a:extLst>
            </p:cNvPr>
            <p:cNvSpPr/>
            <p:nvPr/>
          </p:nvSpPr>
          <p:spPr>
            <a:xfrm rot="10800000">
              <a:off x="13140784" y="4467777"/>
              <a:ext cx="274928" cy="1318407"/>
            </a:xfrm>
            <a:prstGeom prst="up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tar: 32 Points 104">
              <a:extLst>
                <a:ext uri="{FF2B5EF4-FFF2-40B4-BE49-F238E27FC236}">
                  <a16:creationId xmlns:a16="http://schemas.microsoft.com/office/drawing/2014/main" id="{762CB2F2-25EC-42E5-AACF-8A1CB951DF69}"/>
                </a:ext>
              </a:extLst>
            </p:cNvPr>
            <p:cNvSpPr/>
            <p:nvPr/>
          </p:nvSpPr>
          <p:spPr>
            <a:xfrm>
              <a:off x="14478000" y="6556454"/>
              <a:ext cx="3055494" cy="1558846"/>
            </a:xfrm>
            <a:prstGeom prst="star3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Arrow: Up 105">
              <a:extLst>
                <a:ext uri="{FF2B5EF4-FFF2-40B4-BE49-F238E27FC236}">
                  <a16:creationId xmlns:a16="http://schemas.microsoft.com/office/drawing/2014/main" id="{5EAB5EA8-203C-4656-B318-54D778042CAE}"/>
                </a:ext>
              </a:extLst>
            </p:cNvPr>
            <p:cNvSpPr/>
            <p:nvPr/>
          </p:nvSpPr>
          <p:spPr>
            <a:xfrm rot="10800000">
              <a:off x="15795603" y="4457781"/>
              <a:ext cx="245988" cy="2013695"/>
            </a:xfrm>
            <a:prstGeom prst="up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51">
              <a:extLst>
                <a:ext uri="{FF2B5EF4-FFF2-40B4-BE49-F238E27FC236}">
                  <a16:creationId xmlns:a16="http://schemas.microsoft.com/office/drawing/2014/main" id="{A02AB9DB-0DFA-4FF2-86AD-772EC4E80891}"/>
                </a:ext>
              </a:extLst>
            </p:cNvPr>
            <p:cNvSpPr txBox="1"/>
            <p:nvPr/>
          </p:nvSpPr>
          <p:spPr>
            <a:xfrm>
              <a:off x="14987788" y="6879164"/>
              <a:ext cx="2142915" cy="991553"/>
            </a:xfrm>
            <a:prstGeom prst="rect">
              <a:avLst/>
            </a:prstGeom>
          </p:spPr>
          <p:txBody>
            <a:bodyPr lIns="0" tIns="0" rIns="0" bIns="0" rtlCol="0" anchor="t">
              <a:spAutoFit/>
            </a:bodyPr>
            <a:lstStyle/>
            <a:p>
              <a:pPr marL="0" lvl="0" indent="0" algn="ctr">
                <a:lnSpc>
                  <a:spcPts val="2625"/>
                </a:lnSpc>
                <a:spcBef>
                  <a:spcPct val="0"/>
                </a:spcBef>
              </a:pPr>
              <a:r>
                <a:rPr lang="en-US" sz="2100" u="none" spc="126" dirty="0">
                  <a:solidFill>
                    <a:srgbClr val="1C2A3E"/>
                  </a:solidFill>
                  <a:latin typeface="Roboto Bold"/>
                </a:rPr>
                <a:t>12. EXCEED EXPECTATIONS AND EXIT</a:t>
              </a:r>
            </a:p>
          </p:txBody>
        </p:sp>
        <p:sp>
          <p:nvSpPr>
            <p:cNvPr id="111" name="Arrow: Up 110">
              <a:extLst>
                <a:ext uri="{FF2B5EF4-FFF2-40B4-BE49-F238E27FC236}">
                  <a16:creationId xmlns:a16="http://schemas.microsoft.com/office/drawing/2014/main" id="{A2CA12A8-37D9-4220-A68F-4C6C2C624E4F}"/>
                </a:ext>
              </a:extLst>
            </p:cNvPr>
            <p:cNvSpPr/>
            <p:nvPr/>
          </p:nvSpPr>
          <p:spPr>
            <a:xfrm>
              <a:off x="11581042" y="2065696"/>
              <a:ext cx="274928" cy="2447820"/>
            </a:xfrm>
            <a:prstGeom prst="up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Arrow: Up 111">
              <a:extLst>
                <a:ext uri="{FF2B5EF4-FFF2-40B4-BE49-F238E27FC236}">
                  <a16:creationId xmlns:a16="http://schemas.microsoft.com/office/drawing/2014/main" id="{C9F63279-CCDD-489D-AA22-B3A6ED07A846}"/>
                </a:ext>
              </a:extLst>
            </p:cNvPr>
            <p:cNvSpPr/>
            <p:nvPr/>
          </p:nvSpPr>
          <p:spPr>
            <a:xfrm>
              <a:off x="8990280" y="3185013"/>
              <a:ext cx="263580" cy="1318407"/>
            </a:xfrm>
            <a:prstGeom prst="up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Arrow: Up 112">
              <a:extLst>
                <a:ext uri="{FF2B5EF4-FFF2-40B4-BE49-F238E27FC236}">
                  <a16:creationId xmlns:a16="http://schemas.microsoft.com/office/drawing/2014/main" id="{68ADDC65-8AC9-4095-A47C-5F2025ED6447}"/>
                </a:ext>
              </a:extLst>
            </p:cNvPr>
            <p:cNvSpPr/>
            <p:nvPr/>
          </p:nvSpPr>
          <p:spPr>
            <a:xfrm>
              <a:off x="14520867" y="3210274"/>
              <a:ext cx="263580" cy="1318407"/>
            </a:xfrm>
            <a:prstGeom prst="up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144000" y="-1205869"/>
            <a:ext cx="10667652" cy="10694291"/>
            <a:chOff x="0" y="0"/>
            <a:chExt cx="5594350" cy="5608320"/>
          </a:xfrm>
        </p:grpSpPr>
        <p:sp>
          <p:nvSpPr>
            <p:cNvPr id="3" name="Freeform 3"/>
            <p:cNvSpPr/>
            <p:nvPr/>
          </p:nvSpPr>
          <p:spPr>
            <a:xfrm>
              <a:off x="-80010" y="-191771"/>
              <a:ext cx="6264910" cy="5977891"/>
            </a:xfrm>
            <a:custGeom>
              <a:avLst/>
              <a:gdLst/>
              <a:ahLst/>
              <a:cxnLst/>
              <a:rect l="l" t="t" r="r" b="b"/>
              <a:pathLst>
                <a:path w="6264910" h="5977891">
                  <a:moveTo>
                    <a:pt x="3576320" y="342901"/>
                  </a:moveTo>
                  <a:cubicBezTo>
                    <a:pt x="4768850" y="509271"/>
                    <a:pt x="6264910" y="971551"/>
                    <a:pt x="5435600" y="3060701"/>
                  </a:cubicBezTo>
                  <a:cubicBezTo>
                    <a:pt x="4606290" y="5149851"/>
                    <a:pt x="2889250" y="5520691"/>
                    <a:pt x="2059940" y="5749291"/>
                  </a:cubicBezTo>
                  <a:cubicBezTo>
                    <a:pt x="1230630" y="5977891"/>
                    <a:pt x="256540" y="5434331"/>
                    <a:pt x="600710" y="4203701"/>
                  </a:cubicBezTo>
                  <a:cubicBezTo>
                    <a:pt x="901700" y="3126740"/>
                    <a:pt x="0" y="1772921"/>
                    <a:pt x="86360" y="886460"/>
                  </a:cubicBezTo>
                  <a:cubicBezTo>
                    <a:pt x="172720" y="0"/>
                    <a:pt x="2145030" y="142240"/>
                    <a:pt x="3576320" y="342900"/>
                  </a:cubicBezTo>
                  <a:close/>
                </a:path>
              </a:pathLst>
            </a:custGeom>
            <a:blipFill>
              <a:blip r:embed="rId2"/>
              <a:stretch>
                <a:fillRect l="-12641" t="8" r="-12665" b="-4"/>
              </a:stretch>
            </a:blipFill>
          </p:spPr>
        </p:sp>
      </p:grpSp>
      <p:pic>
        <p:nvPicPr>
          <p:cNvPr id="4" name="Picture 4"/>
          <p:cNvPicPr>
            <a:picLocks noChangeAspect="1"/>
          </p:cNvPicPr>
          <p:nvPr/>
        </p:nvPicPr>
        <p:blipFill>
          <a:blip r:embed="rId3"/>
          <a:srcRect/>
          <a:stretch>
            <a:fillRect/>
          </a:stretch>
        </p:blipFill>
        <p:spPr>
          <a:xfrm rot="10277312">
            <a:off x="-2175368" y="-2578036"/>
            <a:ext cx="8541736" cy="5765672"/>
          </a:xfrm>
          <a:prstGeom prst="rect">
            <a:avLst/>
          </a:prstGeom>
        </p:spPr>
      </p:pic>
      <p:pic>
        <p:nvPicPr>
          <p:cNvPr id="5" name="Picture 5"/>
          <p:cNvPicPr>
            <a:picLocks noChangeAspect="1"/>
          </p:cNvPicPr>
          <p:nvPr/>
        </p:nvPicPr>
        <p:blipFill>
          <a:blip r:embed="rId4"/>
          <a:srcRect/>
          <a:stretch>
            <a:fillRect/>
          </a:stretch>
        </p:blipFill>
        <p:spPr>
          <a:xfrm rot="-1044601">
            <a:off x="6455050" y="3623052"/>
            <a:ext cx="10776316" cy="7274014"/>
          </a:xfrm>
          <a:prstGeom prst="rect">
            <a:avLst/>
          </a:prstGeom>
        </p:spPr>
      </p:pic>
      <p:pic>
        <p:nvPicPr>
          <p:cNvPr id="6" name="Picture 6"/>
          <p:cNvPicPr>
            <a:picLocks noChangeAspect="1"/>
          </p:cNvPicPr>
          <p:nvPr/>
        </p:nvPicPr>
        <p:blipFill>
          <a:blip r:embed="rId5"/>
          <a:srcRect/>
          <a:stretch>
            <a:fillRect/>
          </a:stretch>
        </p:blipFill>
        <p:spPr>
          <a:xfrm>
            <a:off x="15663696" y="9615793"/>
            <a:ext cx="2624304" cy="572973"/>
          </a:xfrm>
          <a:prstGeom prst="rect">
            <a:avLst/>
          </a:prstGeom>
        </p:spPr>
      </p:pic>
      <p:grpSp>
        <p:nvGrpSpPr>
          <p:cNvPr id="7" name="Group 7"/>
          <p:cNvGrpSpPr/>
          <p:nvPr/>
        </p:nvGrpSpPr>
        <p:grpSpPr>
          <a:xfrm>
            <a:off x="587242" y="858900"/>
            <a:ext cx="12332971" cy="8323200"/>
            <a:chOff x="0" y="38100"/>
            <a:chExt cx="16443961" cy="11097600"/>
          </a:xfrm>
        </p:grpSpPr>
        <p:sp>
          <p:nvSpPr>
            <p:cNvPr id="8" name="TextBox 8"/>
            <p:cNvSpPr txBox="1"/>
            <p:nvPr/>
          </p:nvSpPr>
          <p:spPr>
            <a:xfrm>
              <a:off x="0" y="38100"/>
              <a:ext cx="16443961" cy="2470065"/>
            </a:xfrm>
            <a:prstGeom prst="rect">
              <a:avLst/>
            </a:prstGeom>
          </p:spPr>
          <p:txBody>
            <a:bodyPr lIns="0" tIns="0" rIns="0" bIns="0" rtlCol="0" anchor="t">
              <a:spAutoFit/>
            </a:bodyPr>
            <a:lstStyle/>
            <a:p>
              <a:pPr>
                <a:lnSpc>
                  <a:spcPts val="7168"/>
                </a:lnSpc>
              </a:pPr>
              <a:r>
                <a:rPr lang="en-US" sz="6400" spc="128" dirty="0">
                  <a:solidFill>
                    <a:srgbClr val="99EDFF"/>
                  </a:solidFill>
                  <a:latin typeface="Roboto Bold"/>
                </a:rPr>
                <a:t>Guide, help and support your own local business community</a:t>
              </a:r>
            </a:p>
          </p:txBody>
        </p:sp>
        <p:sp>
          <p:nvSpPr>
            <p:cNvPr id="9" name="TextBox 9"/>
            <p:cNvSpPr txBox="1"/>
            <p:nvPr/>
          </p:nvSpPr>
          <p:spPr>
            <a:xfrm>
              <a:off x="0" y="2996720"/>
              <a:ext cx="14417650" cy="8138980"/>
            </a:xfrm>
            <a:prstGeom prst="rect">
              <a:avLst/>
            </a:prstGeom>
          </p:spPr>
          <p:txBody>
            <a:bodyPr lIns="0" tIns="0" rIns="0" bIns="0" rtlCol="0" anchor="t">
              <a:spAutoFit/>
            </a:bodyPr>
            <a:lstStyle/>
            <a:p>
              <a:pPr>
                <a:lnSpc>
                  <a:spcPts val="3959"/>
                </a:lnSpc>
              </a:pPr>
              <a:r>
                <a:rPr lang="en-US" sz="2400" spc="96" dirty="0">
                  <a:solidFill>
                    <a:srgbClr val="FFFFFF"/>
                  </a:solidFill>
                  <a:latin typeface="Roboto"/>
                </a:rPr>
                <a:t>Most independent businesses are run by </a:t>
              </a:r>
              <a:r>
                <a:rPr lang="en-US" sz="2400" spc="96" dirty="0">
                  <a:solidFill>
                    <a:schemeClr val="bg1"/>
                  </a:solidFill>
                  <a:latin typeface="Roboto"/>
                </a:rPr>
                <a:t>people like us - not </a:t>
              </a:r>
              <a:r>
                <a:rPr lang="en-US" sz="2400" spc="96" dirty="0">
                  <a:solidFill>
                    <a:srgbClr val="FFFFFF"/>
                  </a:solidFill>
                  <a:latin typeface="Roboto"/>
                </a:rPr>
                <a:t>by boards, not by stakeholders, not by algorithms, and hence  you get a different kind of care and quality in their product because their work is a reflection of themselves.</a:t>
              </a:r>
            </a:p>
            <a:p>
              <a:pPr>
                <a:lnSpc>
                  <a:spcPts val="3959"/>
                </a:lnSpc>
              </a:pPr>
              <a:br>
                <a:rPr lang="en-US" sz="2400" spc="96" dirty="0">
                  <a:solidFill>
                    <a:srgbClr val="FFFFFF"/>
                  </a:solidFill>
                  <a:latin typeface="Roboto"/>
                </a:rPr>
              </a:br>
              <a:r>
                <a:rPr lang="en-US" sz="2400" spc="96" dirty="0">
                  <a:solidFill>
                    <a:srgbClr val="FFFFFF"/>
                  </a:solidFill>
                  <a:latin typeface="Roboto"/>
                </a:rPr>
                <a:t>The relationships created between customers and those that work in our businesses frequently go beyond just purchases — it becomes familial. Choosing to support a local business is an act of respect. </a:t>
              </a:r>
            </a:p>
            <a:p>
              <a:pPr>
                <a:lnSpc>
                  <a:spcPts val="3959"/>
                </a:lnSpc>
              </a:pPr>
              <a:endParaRPr lang="en-US" sz="2400" spc="96" dirty="0">
                <a:solidFill>
                  <a:srgbClr val="FFFFFF"/>
                </a:solidFill>
                <a:latin typeface="Roboto"/>
              </a:endParaRPr>
            </a:p>
            <a:p>
              <a:pPr>
                <a:lnSpc>
                  <a:spcPts val="3959"/>
                </a:lnSpc>
              </a:pPr>
              <a:r>
                <a:rPr lang="en-US" sz="2400" spc="96" dirty="0">
                  <a:solidFill>
                    <a:srgbClr val="FFFFFF"/>
                  </a:solidFill>
                  <a:latin typeface="Roboto"/>
                </a:rPr>
                <a:t>Building, helping and supporting your local business will build more trust, more confidence and stronger rapport with the local business community.</a:t>
              </a:r>
            </a:p>
          </p:txBody>
        </p:sp>
      </p:grpSp>
      <p:sp>
        <p:nvSpPr>
          <p:cNvPr id="11" name="TextBox 11"/>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3695037">
            <a:off x="-6565333" y="-752520"/>
            <a:ext cx="20554473" cy="13874269"/>
          </a:xfrm>
          <a:prstGeom prst="rect">
            <a:avLst/>
          </a:prstGeom>
        </p:spPr>
      </p:pic>
      <p:sp>
        <p:nvSpPr>
          <p:cNvPr id="3" name="TextBox 3"/>
          <p:cNvSpPr txBox="1"/>
          <p:nvPr/>
        </p:nvSpPr>
        <p:spPr>
          <a:xfrm>
            <a:off x="457199" y="2086225"/>
            <a:ext cx="7657187" cy="5642570"/>
          </a:xfrm>
          <a:prstGeom prst="rect">
            <a:avLst/>
          </a:prstGeom>
        </p:spPr>
        <p:txBody>
          <a:bodyPr wrap="square" lIns="0" tIns="0" rIns="0" bIns="0" rtlCol="0" anchor="t">
            <a:spAutoFit/>
          </a:bodyPr>
          <a:lstStyle/>
          <a:p>
            <a:pPr>
              <a:lnSpc>
                <a:spcPts val="10989"/>
              </a:lnSpc>
            </a:pPr>
            <a:r>
              <a:rPr lang="en-US" sz="8800" spc="-103" dirty="0">
                <a:solidFill>
                  <a:srgbClr val="FFFFFF"/>
                </a:solidFill>
                <a:latin typeface="Roboto Bold"/>
              </a:rPr>
              <a:t>Key Principles To Achieve Your Goals And Objectives</a:t>
            </a:r>
          </a:p>
        </p:txBody>
      </p:sp>
      <p:grpSp>
        <p:nvGrpSpPr>
          <p:cNvPr id="4" name="Group 4"/>
          <p:cNvGrpSpPr/>
          <p:nvPr/>
        </p:nvGrpSpPr>
        <p:grpSpPr>
          <a:xfrm>
            <a:off x="8403752" y="1143514"/>
            <a:ext cx="9362444" cy="7597961"/>
            <a:chOff x="0" y="19050"/>
            <a:chExt cx="12483258" cy="10130615"/>
          </a:xfrm>
        </p:grpSpPr>
        <p:sp>
          <p:nvSpPr>
            <p:cNvPr id="5" name="TextBox 5"/>
            <p:cNvSpPr txBox="1"/>
            <p:nvPr/>
          </p:nvSpPr>
          <p:spPr>
            <a:xfrm>
              <a:off x="0" y="19050"/>
              <a:ext cx="12483258" cy="1206148"/>
            </a:xfrm>
            <a:prstGeom prst="rect">
              <a:avLst/>
            </a:prstGeom>
          </p:spPr>
          <p:txBody>
            <a:bodyPr lIns="0" tIns="0" rIns="0" bIns="0" rtlCol="0" anchor="t">
              <a:spAutoFit/>
            </a:bodyPr>
            <a:lstStyle/>
            <a:p>
              <a:pPr algn="ctr">
                <a:lnSpc>
                  <a:spcPts val="3487"/>
                </a:lnSpc>
              </a:pPr>
              <a:r>
                <a:rPr lang="en-US" sz="3170" spc="158" dirty="0">
                  <a:solidFill>
                    <a:srgbClr val="99EDFF"/>
                  </a:solidFill>
                  <a:latin typeface="Roboto Bold"/>
                </a:rPr>
                <a:t>STICK TO THE RULE OF SUCCESS FOR NEXT 6-12 MONTHS &amp; AND ENJOY YOUR SUCCESS</a:t>
              </a:r>
            </a:p>
          </p:txBody>
        </p:sp>
        <p:sp>
          <p:nvSpPr>
            <p:cNvPr id="6" name="TextBox 6"/>
            <p:cNvSpPr txBox="1"/>
            <p:nvPr/>
          </p:nvSpPr>
          <p:spPr>
            <a:xfrm>
              <a:off x="684079" y="1531921"/>
              <a:ext cx="11115103" cy="8617744"/>
            </a:xfrm>
            <a:prstGeom prst="rect">
              <a:avLst/>
            </a:prstGeom>
          </p:spPr>
          <p:txBody>
            <a:bodyPr lIns="0" tIns="0" rIns="0" bIns="0" rtlCol="0" anchor="t">
              <a:spAutoFit/>
            </a:bodyPr>
            <a:lstStyle/>
            <a:p>
              <a:pPr marL="745490" lvl="1" indent="-514350" algn="just">
                <a:lnSpc>
                  <a:spcPts val="4200"/>
                </a:lnSpc>
                <a:buFont typeface="+mj-lt"/>
                <a:buAutoNum type="arabicPeriod"/>
              </a:pPr>
              <a:r>
                <a:rPr lang="en-US" sz="2800" spc="28" dirty="0">
                  <a:solidFill>
                    <a:srgbClr val="FFFFFF"/>
                  </a:solidFill>
                  <a:latin typeface="Roboto"/>
                </a:rPr>
                <a:t>Simply follow the simple day to day processes for next six months </a:t>
              </a:r>
            </a:p>
            <a:p>
              <a:pPr marL="745490" lvl="1" indent="-514350" algn="just">
                <a:lnSpc>
                  <a:spcPts val="4200"/>
                </a:lnSpc>
                <a:buFont typeface="+mj-lt"/>
                <a:buAutoNum type="arabicPeriod"/>
              </a:pPr>
              <a:r>
                <a:rPr lang="en-US" sz="2800" spc="28" dirty="0">
                  <a:solidFill>
                    <a:srgbClr val="FFFFFF"/>
                  </a:solidFill>
                  <a:latin typeface="Roboto"/>
                </a:rPr>
                <a:t>Avoid being affected by any negative comments or feedback from the third party</a:t>
              </a:r>
            </a:p>
            <a:p>
              <a:pPr marL="745490" lvl="1" indent="-514350" algn="just">
                <a:lnSpc>
                  <a:spcPts val="4200"/>
                </a:lnSpc>
                <a:buFont typeface="+mj-lt"/>
                <a:buAutoNum type="arabicPeriod"/>
              </a:pPr>
              <a:r>
                <a:rPr lang="en-US" sz="2800" spc="28" dirty="0">
                  <a:solidFill>
                    <a:srgbClr val="FFFFFF"/>
                  </a:solidFill>
                  <a:latin typeface="Roboto"/>
                </a:rPr>
                <a:t>Focus on your goals and objectives</a:t>
              </a:r>
            </a:p>
            <a:p>
              <a:pPr marL="745490" lvl="1" indent="-514350" algn="just">
                <a:lnSpc>
                  <a:spcPts val="4199"/>
                </a:lnSpc>
                <a:buFont typeface="+mj-lt"/>
                <a:buAutoNum type="arabicPeriod"/>
              </a:pPr>
              <a:r>
                <a:rPr lang="en-US" sz="2800" spc="28" dirty="0">
                  <a:solidFill>
                    <a:srgbClr val="FFFFFF"/>
                  </a:solidFill>
                  <a:latin typeface="Roboto"/>
                </a:rPr>
                <a:t>At the end of twelve months, if you have followed our processes but still did not achieve your financial goals, we will refund you full franchise fees paid.</a:t>
              </a:r>
            </a:p>
            <a:p>
              <a:pPr marL="745490" lvl="1" indent="-514350" algn="just">
                <a:lnSpc>
                  <a:spcPts val="4200"/>
                </a:lnSpc>
                <a:buFont typeface="+mj-lt"/>
                <a:buAutoNum type="arabicPeriod"/>
              </a:pPr>
              <a:r>
                <a:rPr lang="en-US" sz="2800" spc="28" dirty="0">
                  <a:solidFill>
                    <a:srgbClr val="FFFFFF"/>
                  </a:solidFill>
                  <a:latin typeface="Roboto"/>
                </a:rPr>
                <a:t>However, if you achieve your personally set targets, we will still pay you back the amount equivalent to your initial franchise fees paid.</a:t>
              </a:r>
            </a:p>
          </p:txBody>
        </p:sp>
      </p:grpSp>
      <p:pic>
        <p:nvPicPr>
          <p:cNvPr id="7" name="Picture 7"/>
          <p:cNvPicPr>
            <a:picLocks noChangeAspect="1"/>
          </p:cNvPicPr>
          <p:nvPr/>
        </p:nvPicPr>
        <p:blipFill>
          <a:blip r:embed="rId4"/>
          <a:srcRect/>
          <a:stretch>
            <a:fillRect/>
          </a:stretch>
        </p:blipFill>
        <p:spPr>
          <a:xfrm>
            <a:off x="15663696" y="9615793"/>
            <a:ext cx="2624304" cy="572973"/>
          </a:xfrm>
          <a:prstGeom prst="rect">
            <a:avLst/>
          </a:prstGeom>
        </p:spPr>
      </p:pic>
      <p:sp>
        <p:nvSpPr>
          <p:cNvPr id="9" name="TextBox 9"/>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1" name="TextBox 11">
            <a:extLst>
              <a:ext uri="{FF2B5EF4-FFF2-40B4-BE49-F238E27FC236}">
                <a16:creationId xmlns:a16="http://schemas.microsoft.com/office/drawing/2014/main" id="{8060A175-2B06-4AF1-BBC7-E88C0E4D513B}"/>
              </a:ext>
            </a:extLst>
          </p:cNvPr>
          <p:cNvSpPr txBox="1"/>
          <p:nvPr/>
        </p:nvSpPr>
        <p:spPr>
          <a:xfrm>
            <a:off x="0" y="9747989"/>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51850" y="-952500"/>
            <a:ext cx="10928449" cy="10955740"/>
            <a:chOff x="0" y="0"/>
            <a:chExt cx="5594350" cy="5608320"/>
          </a:xfrm>
        </p:grpSpPr>
        <p:sp>
          <p:nvSpPr>
            <p:cNvPr id="3" name="Freeform 3"/>
            <p:cNvSpPr/>
            <p:nvPr/>
          </p:nvSpPr>
          <p:spPr>
            <a:xfrm>
              <a:off x="-80010" y="-191771"/>
              <a:ext cx="6264910" cy="5977891"/>
            </a:xfrm>
            <a:custGeom>
              <a:avLst/>
              <a:gdLst/>
              <a:ahLst/>
              <a:cxnLst/>
              <a:rect l="l" t="t" r="r" b="b"/>
              <a:pathLst>
                <a:path w="6264910" h="5977891">
                  <a:moveTo>
                    <a:pt x="3576320" y="342901"/>
                  </a:moveTo>
                  <a:cubicBezTo>
                    <a:pt x="4768850" y="509271"/>
                    <a:pt x="6264910" y="971551"/>
                    <a:pt x="5435600" y="3060701"/>
                  </a:cubicBezTo>
                  <a:cubicBezTo>
                    <a:pt x="4606290" y="5149851"/>
                    <a:pt x="2889250" y="5520691"/>
                    <a:pt x="2059940" y="5749291"/>
                  </a:cubicBezTo>
                  <a:cubicBezTo>
                    <a:pt x="1230630" y="5977891"/>
                    <a:pt x="256540" y="5434331"/>
                    <a:pt x="600710" y="4203701"/>
                  </a:cubicBezTo>
                  <a:cubicBezTo>
                    <a:pt x="901700" y="3126740"/>
                    <a:pt x="0" y="1772921"/>
                    <a:pt x="86360" y="886460"/>
                  </a:cubicBezTo>
                  <a:cubicBezTo>
                    <a:pt x="172720" y="0"/>
                    <a:pt x="2145030" y="142240"/>
                    <a:pt x="3576320" y="342900"/>
                  </a:cubicBezTo>
                  <a:close/>
                </a:path>
              </a:pathLst>
            </a:custGeom>
            <a:blipFill>
              <a:blip r:embed="rId3"/>
              <a:stretch>
                <a:fillRect l="-39293" t="8" r="-39317" b="-4"/>
              </a:stretch>
            </a:blipFill>
          </p:spPr>
        </p:sp>
      </p:grpSp>
      <p:pic>
        <p:nvPicPr>
          <p:cNvPr id="4" name="Picture 4"/>
          <p:cNvPicPr>
            <a:picLocks noChangeAspect="1"/>
          </p:cNvPicPr>
          <p:nvPr/>
        </p:nvPicPr>
        <p:blipFill>
          <a:blip r:embed="rId4"/>
          <a:srcRect/>
          <a:stretch>
            <a:fillRect/>
          </a:stretch>
        </p:blipFill>
        <p:spPr>
          <a:xfrm rot="-7736567">
            <a:off x="11836616" y="-3455695"/>
            <a:ext cx="9443911" cy="6374640"/>
          </a:xfrm>
          <a:prstGeom prst="rect">
            <a:avLst/>
          </a:prstGeom>
        </p:spPr>
      </p:pic>
      <p:pic>
        <p:nvPicPr>
          <p:cNvPr id="5" name="Picture 5"/>
          <p:cNvPicPr>
            <a:picLocks noChangeAspect="1"/>
          </p:cNvPicPr>
          <p:nvPr/>
        </p:nvPicPr>
        <p:blipFill>
          <a:blip r:embed="rId5"/>
          <a:srcRect/>
          <a:stretch>
            <a:fillRect/>
          </a:stretch>
        </p:blipFill>
        <p:spPr>
          <a:xfrm rot="2959563">
            <a:off x="-2072569" y="6483182"/>
            <a:ext cx="9413800" cy="6354315"/>
          </a:xfrm>
          <a:prstGeom prst="rect">
            <a:avLst/>
          </a:prstGeom>
        </p:spPr>
      </p:pic>
      <p:pic>
        <p:nvPicPr>
          <p:cNvPr id="6" name="Picture 6"/>
          <p:cNvPicPr>
            <a:picLocks noChangeAspect="1"/>
          </p:cNvPicPr>
          <p:nvPr/>
        </p:nvPicPr>
        <p:blipFill>
          <a:blip r:embed="rId6"/>
          <a:srcRect/>
          <a:stretch>
            <a:fillRect/>
          </a:stretch>
        </p:blipFill>
        <p:spPr>
          <a:xfrm rot="8897896">
            <a:off x="8309281" y="806494"/>
            <a:ext cx="1636362" cy="1636362"/>
          </a:xfrm>
          <a:prstGeom prst="rect">
            <a:avLst/>
          </a:prstGeom>
        </p:spPr>
      </p:pic>
      <p:pic>
        <p:nvPicPr>
          <p:cNvPr id="10" name="Picture 10"/>
          <p:cNvPicPr>
            <a:picLocks noChangeAspect="1"/>
          </p:cNvPicPr>
          <p:nvPr/>
        </p:nvPicPr>
        <p:blipFill>
          <a:blip r:embed="rId7"/>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3" name="Rectangle 12"/>
          <p:cNvSpPr/>
          <p:nvPr/>
        </p:nvSpPr>
        <p:spPr>
          <a:xfrm>
            <a:off x="9238173" y="2299498"/>
            <a:ext cx="9006631" cy="7017498"/>
          </a:xfrm>
          <a:prstGeom prst="rect">
            <a:avLst/>
          </a:prstGeom>
        </p:spPr>
        <p:txBody>
          <a:bodyPr wrap="square">
            <a:spAutoFit/>
          </a:bodyPr>
          <a:lstStyle/>
          <a:p>
            <a:pPr>
              <a:lnSpc>
                <a:spcPts val="13507"/>
              </a:lnSpc>
            </a:pPr>
            <a:r>
              <a:rPr lang="en-GB" sz="13507" spc="-135" dirty="0">
                <a:solidFill>
                  <a:srgbClr val="FFFFFF"/>
                </a:solidFill>
                <a:latin typeface="Roboto Bold"/>
              </a:rPr>
              <a:t>Do you know How the Other 8 Percent Do</a:t>
            </a:r>
            <a:endParaRPr lang="en-US" sz="13507" spc="-135" dirty="0">
              <a:solidFill>
                <a:srgbClr val="FFFFFF"/>
              </a:solidFill>
              <a:latin typeface="Roboto Bold"/>
            </a:endParaRPr>
          </a:p>
        </p:txBody>
      </p:sp>
      <p:sp>
        <p:nvSpPr>
          <p:cNvPr id="7" name="TextBox 11">
            <a:extLst>
              <a:ext uri="{FF2B5EF4-FFF2-40B4-BE49-F238E27FC236}">
                <a16:creationId xmlns:a16="http://schemas.microsoft.com/office/drawing/2014/main" id="{EDD4903C-7C84-478B-B28F-E7633634CCB9}"/>
              </a:ext>
            </a:extLst>
          </p:cNvPr>
          <p:cNvSpPr txBox="1"/>
          <p:nvPr/>
        </p:nvSpPr>
        <p:spPr>
          <a:xfrm>
            <a:off x="0" y="9747989"/>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extLst>
      <p:ext uri="{BB962C8B-B14F-4D97-AF65-F5344CB8AC3E}">
        <p14:creationId xmlns:p14="http://schemas.microsoft.com/office/powerpoint/2010/main" val="3835860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38" name="Group 37"/>
          <p:cNvGrpSpPr/>
          <p:nvPr/>
        </p:nvGrpSpPr>
        <p:grpSpPr>
          <a:xfrm>
            <a:off x="-112857" y="3730743"/>
            <a:ext cx="6157810" cy="5142835"/>
            <a:chOff x="1719041" y="6205307"/>
            <a:chExt cx="4523151" cy="3595905"/>
          </a:xfrm>
        </p:grpSpPr>
        <p:pic>
          <p:nvPicPr>
            <p:cNvPr id="22" name="Picture 22"/>
            <p:cNvPicPr>
              <a:picLocks noChangeAspect="1"/>
            </p:cNvPicPr>
            <p:nvPr/>
          </p:nvPicPr>
          <p:blipFill>
            <a:blip r:embed="rId3"/>
            <a:srcRect/>
            <a:stretch>
              <a:fillRect/>
            </a:stretch>
          </p:blipFill>
          <p:spPr>
            <a:xfrm rot="157145">
              <a:off x="1719041" y="6205307"/>
              <a:ext cx="4523151" cy="3595905"/>
            </a:xfrm>
            <a:prstGeom prst="rect">
              <a:avLst/>
            </a:prstGeom>
          </p:spPr>
        </p:pic>
        <p:sp>
          <p:nvSpPr>
            <p:cNvPr id="24" name="TextBox 24"/>
            <p:cNvSpPr txBox="1"/>
            <p:nvPr/>
          </p:nvSpPr>
          <p:spPr>
            <a:xfrm>
              <a:off x="2292055" y="7196017"/>
              <a:ext cx="3507275" cy="1793329"/>
            </a:xfrm>
            <a:prstGeom prst="rect">
              <a:avLst/>
            </a:prstGeom>
          </p:spPr>
          <p:txBody>
            <a:bodyPr wrap="square" lIns="0" tIns="0" rIns="0" bIns="0" rtlCol="0" anchor="t">
              <a:spAutoFit/>
            </a:bodyPr>
            <a:lstStyle/>
            <a:p>
              <a:pPr algn="ctr">
                <a:lnSpc>
                  <a:spcPts val="3959"/>
                </a:lnSpc>
                <a:defRPr/>
              </a:pPr>
              <a:r>
                <a:rPr lang="en-GB" sz="4000" spc="96" dirty="0">
                  <a:solidFill>
                    <a:srgbClr val="FFFFFF"/>
                  </a:solidFill>
                  <a:latin typeface="Roboto"/>
                </a:rPr>
                <a:t>SET GOALS </a:t>
              </a:r>
            </a:p>
            <a:p>
              <a:pPr algn="ctr">
                <a:lnSpc>
                  <a:spcPts val="3959"/>
                </a:lnSpc>
                <a:defRPr/>
              </a:pPr>
              <a:r>
                <a:rPr lang="en-GB" sz="4000" spc="96" dirty="0">
                  <a:solidFill>
                    <a:srgbClr val="FFFFFF"/>
                  </a:solidFill>
                  <a:latin typeface="Roboto"/>
                </a:rPr>
                <a:t>that are SMART, specific and challenging </a:t>
              </a:r>
            </a:p>
            <a:p>
              <a:pPr algn="ctr">
                <a:lnSpc>
                  <a:spcPts val="3959"/>
                </a:lnSpc>
                <a:defRPr/>
              </a:pPr>
              <a:r>
                <a:rPr lang="en-GB" sz="4000" spc="96" dirty="0">
                  <a:solidFill>
                    <a:srgbClr val="FFFFFF"/>
                  </a:solidFill>
                  <a:latin typeface="Roboto"/>
                </a:rPr>
                <a:t>(but not too hard).</a:t>
              </a:r>
            </a:p>
          </p:txBody>
        </p:sp>
      </p:grpSp>
      <p:grpSp>
        <p:nvGrpSpPr>
          <p:cNvPr id="26" name="Group 26"/>
          <p:cNvGrpSpPr/>
          <p:nvPr/>
        </p:nvGrpSpPr>
        <p:grpSpPr>
          <a:xfrm>
            <a:off x="744208" y="773091"/>
            <a:ext cx="16739182" cy="2837315"/>
            <a:chOff x="-20389" y="-2200"/>
            <a:chExt cx="22318909" cy="3783086"/>
          </a:xfrm>
        </p:grpSpPr>
        <p:sp>
          <p:nvSpPr>
            <p:cNvPr id="27" name="TextBox 27"/>
            <p:cNvSpPr txBox="1"/>
            <p:nvPr/>
          </p:nvSpPr>
          <p:spPr>
            <a:xfrm>
              <a:off x="-20389" y="-2200"/>
              <a:ext cx="22318909" cy="3783086"/>
            </a:xfrm>
            <a:prstGeom prst="rect">
              <a:avLst/>
            </a:prstGeom>
          </p:spPr>
          <p:txBody>
            <a:bodyPr lIns="0" tIns="0" rIns="0" bIns="0" rtlCol="0" anchor="t">
              <a:spAutoFit/>
            </a:bodyPr>
            <a:lstStyle/>
            <a:p>
              <a:pPr marL="0" lvl="0" indent="0" algn="ctr">
                <a:lnSpc>
                  <a:spcPts val="7479"/>
                </a:lnSpc>
                <a:spcBef>
                  <a:spcPct val="0"/>
                </a:spcBef>
              </a:pPr>
              <a:r>
                <a:rPr lang="en-GB" sz="6000" spc="135" dirty="0">
                  <a:solidFill>
                    <a:srgbClr val="99EDFF"/>
                  </a:solidFill>
                  <a:latin typeface="Roboto Bold"/>
                </a:rPr>
                <a:t>If you're serious about your goals, here's what the high achievers know that you may not</a:t>
              </a:r>
              <a:endParaRPr lang="en-US" sz="6000" spc="135" dirty="0">
                <a:solidFill>
                  <a:srgbClr val="99EDFF"/>
                </a:solidFill>
                <a:latin typeface="Roboto Bold"/>
              </a:endParaRPr>
            </a:p>
            <a:p>
              <a:pPr marL="0" lvl="0" indent="0" algn="ctr">
                <a:lnSpc>
                  <a:spcPts val="7479"/>
                </a:lnSpc>
                <a:spcBef>
                  <a:spcPct val="0"/>
                </a:spcBef>
              </a:pPr>
              <a:endParaRPr lang="en-US" sz="6000" u="none" spc="135" dirty="0">
                <a:solidFill>
                  <a:srgbClr val="99EDFF"/>
                </a:solidFill>
                <a:latin typeface="Roboto Bold"/>
              </a:endParaRPr>
            </a:p>
          </p:txBody>
        </p:sp>
        <p:sp>
          <p:nvSpPr>
            <p:cNvPr id="28" name="TextBox 28"/>
            <p:cNvSpPr txBox="1"/>
            <p:nvPr/>
          </p:nvSpPr>
          <p:spPr>
            <a:xfrm>
              <a:off x="770908" y="2634418"/>
              <a:ext cx="20736314" cy="512961"/>
            </a:xfrm>
            <a:prstGeom prst="rect">
              <a:avLst/>
            </a:prstGeom>
          </p:spPr>
          <p:txBody>
            <a:bodyPr lIns="0" tIns="0" rIns="0" bIns="0" rtlCol="0" anchor="t">
              <a:spAutoFit/>
            </a:bodyPr>
            <a:lstStyle/>
            <a:p>
              <a:pPr marL="0" lvl="0" indent="0" algn="ctr">
                <a:lnSpc>
                  <a:spcPts val="3297"/>
                </a:lnSpc>
              </a:pPr>
              <a:r>
                <a:rPr lang="en-US" sz="2100" u="none" spc="84" dirty="0">
                  <a:solidFill>
                    <a:srgbClr val="FFFFFF"/>
                  </a:solidFill>
                  <a:latin typeface="Roboto"/>
                </a:rPr>
                <a:t>A quick guide for building your business empire</a:t>
              </a:r>
            </a:p>
          </p:txBody>
        </p:sp>
      </p:grpSp>
      <p:grpSp>
        <p:nvGrpSpPr>
          <p:cNvPr id="2" name="Group 1"/>
          <p:cNvGrpSpPr/>
          <p:nvPr/>
        </p:nvGrpSpPr>
        <p:grpSpPr>
          <a:xfrm>
            <a:off x="12001760" y="2830401"/>
            <a:ext cx="6200309" cy="4236385"/>
            <a:chOff x="12385143" y="3888306"/>
            <a:chExt cx="5364393" cy="4264692"/>
          </a:xfrm>
        </p:grpSpPr>
        <p:pic>
          <p:nvPicPr>
            <p:cNvPr id="14" name="Picture 14"/>
            <p:cNvPicPr>
              <a:picLocks noChangeAspect="1"/>
            </p:cNvPicPr>
            <p:nvPr/>
          </p:nvPicPr>
          <p:blipFill>
            <a:blip r:embed="rId3"/>
            <a:srcRect/>
            <a:stretch>
              <a:fillRect/>
            </a:stretch>
          </p:blipFill>
          <p:spPr>
            <a:xfrm rot="157145">
              <a:off x="12385143" y="3888306"/>
              <a:ext cx="5364393" cy="4264692"/>
            </a:xfrm>
            <a:prstGeom prst="rect">
              <a:avLst/>
            </a:prstGeom>
          </p:spPr>
        </p:pic>
        <p:sp>
          <p:nvSpPr>
            <p:cNvPr id="17" name="TextBox 17"/>
            <p:cNvSpPr txBox="1"/>
            <p:nvPr/>
          </p:nvSpPr>
          <p:spPr>
            <a:xfrm>
              <a:off x="13445942" y="5175583"/>
              <a:ext cx="3831296" cy="1549166"/>
            </a:xfrm>
            <a:prstGeom prst="rect">
              <a:avLst/>
            </a:prstGeom>
          </p:spPr>
          <p:txBody>
            <a:bodyPr wrap="square" lIns="0" tIns="0" rIns="0" bIns="0" rtlCol="0" anchor="t">
              <a:spAutoFit/>
            </a:bodyPr>
            <a:lstStyle/>
            <a:p>
              <a:pPr algn="ctr">
                <a:lnSpc>
                  <a:spcPts val="3959"/>
                </a:lnSpc>
                <a:defRPr/>
              </a:pPr>
              <a:r>
                <a:rPr lang="en-GB" sz="4000" spc="105" dirty="0">
                  <a:solidFill>
                    <a:srgbClr val="FFFFFF"/>
                  </a:solidFill>
                  <a:latin typeface="Roboto Bold"/>
                </a:rPr>
                <a:t>Use a </a:t>
              </a:r>
            </a:p>
            <a:p>
              <a:pPr algn="ctr">
                <a:lnSpc>
                  <a:spcPts val="3959"/>
                </a:lnSpc>
                <a:defRPr/>
              </a:pPr>
              <a:r>
                <a:rPr lang="en-GB" sz="4000" spc="105" dirty="0">
                  <a:solidFill>
                    <a:srgbClr val="FFFFFF"/>
                  </a:solidFill>
                  <a:latin typeface="Roboto Bold"/>
                </a:rPr>
                <a:t>feedback cycle </a:t>
              </a:r>
            </a:p>
            <a:p>
              <a:pPr algn="ctr">
                <a:lnSpc>
                  <a:spcPts val="3959"/>
                </a:lnSpc>
                <a:defRPr/>
              </a:pPr>
              <a:r>
                <a:rPr lang="en-GB" sz="4000" spc="105" dirty="0">
                  <a:solidFill>
                    <a:srgbClr val="FFFFFF"/>
                  </a:solidFill>
                  <a:latin typeface="Roboto Bold"/>
                </a:rPr>
                <a:t>to track progress</a:t>
              </a:r>
            </a:p>
          </p:txBody>
        </p:sp>
      </p:grpSp>
      <p:pic>
        <p:nvPicPr>
          <p:cNvPr id="29" name="Picture 29"/>
          <p:cNvPicPr>
            <a:picLocks noChangeAspect="1"/>
          </p:cNvPicPr>
          <p:nvPr/>
        </p:nvPicPr>
        <p:blipFill>
          <a:blip r:embed="rId4"/>
          <a:srcRect/>
          <a:stretch>
            <a:fillRect/>
          </a:stretch>
        </p:blipFill>
        <p:spPr>
          <a:xfrm>
            <a:off x="15577765" y="9605306"/>
            <a:ext cx="2624304" cy="572973"/>
          </a:xfrm>
          <a:prstGeom prst="rect">
            <a:avLst/>
          </a:prstGeom>
        </p:spPr>
      </p:pic>
      <p:sp>
        <p:nvSpPr>
          <p:cNvPr id="31" name="TextBox 31"/>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grpSp>
        <p:nvGrpSpPr>
          <p:cNvPr id="36" name="Group 35"/>
          <p:cNvGrpSpPr/>
          <p:nvPr/>
        </p:nvGrpSpPr>
        <p:grpSpPr>
          <a:xfrm>
            <a:off x="5224063" y="5112740"/>
            <a:ext cx="8210188" cy="4374512"/>
            <a:chOff x="12080751" y="2297393"/>
            <a:chExt cx="4551549" cy="3687055"/>
          </a:xfrm>
        </p:grpSpPr>
        <p:pic>
          <p:nvPicPr>
            <p:cNvPr id="32" name="Picture 18"/>
            <p:cNvPicPr>
              <a:picLocks noChangeAspect="1"/>
            </p:cNvPicPr>
            <p:nvPr/>
          </p:nvPicPr>
          <p:blipFill>
            <a:blip r:embed="rId5"/>
            <a:srcRect/>
            <a:stretch>
              <a:fillRect/>
            </a:stretch>
          </p:blipFill>
          <p:spPr>
            <a:xfrm>
              <a:off x="12080751" y="2297393"/>
              <a:ext cx="4551549" cy="3687055"/>
            </a:xfrm>
            <a:prstGeom prst="rect">
              <a:avLst/>
            </a:prstGeom>
          </p:spPr>
        </p:pic>
        <p:sp>
          <p:nvSpPr>
            <p:cNvPr id="35" name="TextBox 21"/>
            <p:cNvSpPr txBox="1"/>
            <p:nvPr/>
          </p:nvSpPr>
          <p:spPr>
            <a:xfrm>
              <a:off x="12141698" y="3736272"/>
              <a:ext cx="3827814" cy="1751013"/>
            </a:xfrm>
            <a:prstGeom prst="rect">
              <a:avLst/>
            </a:prstGeom>
          </p:spPr>
          <p:txBody>
            <a:bodyPr wrap="square" lIns="0" tIns="0" rIns="0" bIns="0" rtlCol="0" anchor="t">
              <a:spAutoFit/>
            </a:bodyPr>
            <a:lstStyle/>
            <a:p>
              <a:pPr algn="ctr">
                <a:lnSpc>
                  <a:spcPts val="3959"/>
                </a:lnSpc>
                <a:defRPr/>
              </a:pPr>
              <a:r>
                <a:rPr lang="en-GB" sz="4000" spc="105" dirty="0">
                  <a:solidFill>
                    <a:srgbClr val="FFFFFF"/>
                  </a:solidFill>
                  <a:latin typeface="Roboto Bold"/>
                </a:rPr>
                <a:t>Be PASSIONATE </a:t>
              </a:r>
            </a:p>
            <a:p>
              <a:pPr algn="ctr">
                <a:lnSpc>
                  <a:spcPts val="3959"/>
                </a:lnSpc>
                <a:defRPr/>
              </a:pPr>
              <a:r>
                <a:rPr lang="en-GB" sz="4000" spc="105" dirty="0">
                  <a:solidFill>
                    <a:srgbClr val="FFFFFF"/>
                  </a:solidFill>
                  <a:latin typeface="Roboto Bold"/>
                </a:rPr>
                <a:t>about your goals, </a:t>
              </a:r>
            </a:p>
            <a:p>
              <a:pPr algn="ctr">
                <a:lnSpc>
                  <a:spcPts val="3959"/>
                </a:lnSpc>
                <a:defRPr/>
              </a:pPr>
              <a:r>
                <a:rPr lang="en-GB" sz="4000" spc="105" dirty="0">
                  <a:solidFill>
                    <a:srgbClr val="FFFFFF"/>
                  </a:solidFill>
                  <a:latin typeface="Roboto Bold"/>
                </a:rPr>
                <a:t>Stay COMMITTED to the end</a:t>
              </a:r>
              <a:endParaRPr lang="en-US" sz="4000" spc="105" dirty="0">
                <a:solidFill>
                  <a:srgbClr val="FFFFFF"/>
                </a:solidFill>
                <a:latin typeface="Roboto Bold"/>
              </a:endParaRPr>
            </a:p>
            <a:p>
              <a:pPr algn="ctr">
                <a:lnSpc>
                  <a:spcPts val="3959"/>
                </a:lnSpc>
                <a:defRPr/>
              </a:pPr>
              <a:endParaRPr lang="en-US" sz="4800" spc="96" dirty="0">
                <a:solidFill>
                  <a:srgbClr val="FFFFFF"/>
                </a:solidFill>
                <a:latin typeface="Roboto"/>
              </a:endParaRPr>
            </a:p>
          </p:txBody>
        </p:sp>
      </p:grpSp>
      <p:sp>
        <p:nvSpPr>
          <p:cNvPr id="40" name="TextBox 3"/>
          <p:cNvSpPr txBox="1"/>
          <p:nvPr/>
        </p:nvSpPr>
        <p:spPr>
          <a:xfrm>
            <a:off x="839734" y="6086598"/>
            <a:ext cx="18057866" cy="479033"/>
          </a:xfrm>
          <a:prstGeom prst="rect">
            <a:avLst/>
          </a:prstGeom>
        </p:spPr>
        <p:txBody>
          <a:bodyPr lIns="0" tIns="0" rIns="0" bIns="0" rtlCol="0" anchor="t">
            <a:spAutoFit/>
          </a:bodyPr>
          <a:lstStyle/>
          <a:p>
            <a:pPr>
              <a:lnSpc>
                <a:spcPts val="3600"/>
              </a:lnSpc>
            </a:pPr>
            <a:endParaRPr/>
          </a:p>
        </p:txBody>
      </p:sp>
      <p:grpSp>
        <p:nvGrpSpPr>
          <p:cNvPr id="37" name="Group 3"/>
          <p:cNvGrpSpPr>
            <a:grpSpLocks noChangeAspect="1"/>
          </p:cNvGrpSpPr>
          <p:nvPr/>
        </p:nvGrpSpPr>
        <p:grpSpPr>
          <a:xfrm>
            <a:off x="8310530" y="4624803"/>
            <a:ext cx="1666941" cy="1666941"/>
            <a:chOff x="0" y="0"/>
            <a:chExt cx="6350000" cy="6350000"/>
          </a:xfrm>
        </p:grpSpPr>
        <p:sp>
          <p:nvSpPr>
            <p:cNvPr id="39" name="Freeform 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a:ln>
              <a:solidFill>
                <a:srgbClr val="000000"/>
              </a:solidFill>
            </a:ln>
          </p:spPr>
        </p:sp>
      </p:grpSp>
      <p:pic>
        <p:nvPicPr>
          <p:cNvPr id="50" name="Picture 13"/>
          <p:cNvPicPr>
            <a:picLocks noChangeAspect="1"/>
          </p:cNvPicPr>
          <p:nvPr/>
        </p:nvPicPr>
        <p:blipFill>
          <a:blip r:embed="rId6"/>
          <a:srcRect/>
          <a:stretch>
            <a:fillRect/>
          </a:stretch>
        </p:blipFill>
        <p:spPr>
          <a:xfrm rot="8897896">
            <a:off x="2577851" y="3168502"/>
            <a:ext cx="1636362" cy="1636362"/>
          </a:xfrm>
          <a:prstGeom prst="rect">
            <a:avLst/>
          </a:prstGeom>
        </p:spPr>
      </p:pic>
      <p:sp>
        <p:nvSpPr>
          <p:cNvPr id="51" name="TextBox 14"/>
          <p:cNvSpPr txBox="1"/>
          <p:nvPr/>
        </p:nvSpPr>
        <p:spPr>
          <a:xfrm>
            <a:off x="2840372" y="3640109"/>
            <a:ext cx="1111323" cy="818010"/>
          </a:xfrm>
          <a:prstGeom prst="rect">
            <a:avLst/>
          </a:prstGeom>
        </p:spPr>
        <p:txBody>
          <a:bodyPr lIns="0" tIns="0" rIns="0" bIns="0" rtlCol="0" anchor="t">
            <a:spAutoFit/>
          </a:bodyPr>
          <a:lstStyle/>
          <a:p>
            <a:pPr marL="0" lvl="0" indent="0" algn="ctr">
              <a:lnSpc>
                <a:spcPts val="6431"/>
              </a:lnSpc>
              <a:spcBef>
                <a:spcPct val="0"/>
              </a:spcBef>
            </a:pPr>
            <a:r>
              <a:rPr lang="en-US" sz="5846" u="none" spc="292" dirty="0">
                <a:solidFill>
                  <a:srgbClr val="FFFFFF"/>
                </a:solidFill>
                <a:latin typeface="Roboto Bold"/>
              </a:rPr>
              <a:t>1</a:t>
            </a:r>
          </a:p>
        </p:txBody>
      </p:sp>
      <p:pic>
        <p:nvPicPr>
          <p:cNvPr id="52" name="Picture 17"/>
          <p:cNvPicPr>
            <a:picLocks noChangeAspect="1"/>
          </p:cNvPicPr>
          <p:nvPr/>
        </p:nvPicPr>
        <p:blipFill>
          <a:blip r:embed="rId6"/>
          <a:srcRect/>
          <a:stretch>
            <a:fillRect/>
          </a:stretch>
        </p:blipFill>
        <p:spPr>
          <a:xfrm rot="8897896">
            <a:off x="8325819" y="4640093"/>
            <a:ext cx="1636362" cy="1636362"/>
          </a:xfrm>
          <a:prstGeom prst="rect">
            <a:avLst/>
          </a:prstGeom>
        </p:spPr>
      </p:pic>
      <p:sp>
        <p:nvSpPr>
          <p:cNvPr id="54" name="TextBox 19"/>
          <p:cNvSpPr txBox="1"/>
          <p:nvPr/>
        </p:nvSpPr>
        <p:spPr>
          <a:xfrm>
            <a:off x="8588339" y="5134961"/>
            <a:ext cx="1111323" cy="818010"/>
          </a:xfrm>
          <a:prstGeom prst="rect">
            <a:avLst/>
          </a:prstGeom>
        </p:spPr>
        <p:txBody>
          <a:bodyPr lIns="0" tIns="0" rIns="0" bIns="0" rtlCol="0" anchor="t">
            <a:spAutoFit/>
          </a:bodyPr>
          <a:lstStyle/>
          <a:p>
            <a:pPr marL="0" lvl="0" indent="0" algn="ctr">
              <a:lnSpc>
                <a:spcPts val="6431"/>
              </a:lnSpc>
              <a:spcBef>
                <a:spcPct val="0"/>
              </a:spcBef>
            </a:pPr>
            <a:r>
              <a:rPr lang="en-US" sz="5846" u="none" spc="292" dirty="0">
                <a:solidFill>
                  <a:srgbClr val="FFFFFF"/>
                </a:solidFill>
                <a:latin typeface="Roboto Bold"/>
              </a:rPr>
              <a:t>2</a:t>
            </a:r>
          </a:p>
        </p:txBody>
      </p:sp>
      <p:grpSp>
        <p:nvGrpSpPr>
          <p:cNvPr id="4" name="Group 3"/>
          <p:cNvGrpSpPr/>
          <p:nvPr/>
        </p:nvGrpSpPr>
        <p:grpSpPr>
          <a:xfrm>
            <a:off x="14934131" y="6029399"/>
            <a:ext cx="1666941" cy="1803519"/>
            <a:chOff x="16056446" y="5894026"/>
            <a:chExt cx="1666941" cy="1803519"/>
          </a:xfrm>
        </p:grpSpPr>
        <p:pic>
          <p:nvPicPr>
            <p:cNvPr id="53" name="Picture 18"/>
            <p:cNvPicPr>
              <a:picLocks noChangeAspect="1"/>
            </p:cNvPicPr>
            <p:nvPr/>
          </p:nvPicPr>
          <p:blipFill>
            <a:blip r:embed="rId7"/>
            <a:srcRect/>
            <a:stretch>
              <a:fillRect/>
            </a:stretch>
          </p:blipFill>
          <p:spPr>
            <a:xfrm rot="8897896">
              <a:off x="16058331" y="6061183"/>
              <a:ext cx="1636362" cy="1636362"/>
            </a:xfrm>
            <a:prstGeom prst="rect">
              <a:avLst/>
            </a:prstGeom>
          </p:spPr>
        </p:pic>
        <p:grpSp>
          <p:nvGrpSpPr>
            <p:cNvPr id="55" name="Group 21"/>
            <p:cNvGrpSpPr>
              <a:grpSpLocks noChangeAspect="1"/>
            </p:cNvGrpSpPr>
            <p:nvPr/>
          </p:nvGrpSpPr>
          <p:grpSpPr>
            <a:xfrm>
              <a:off x="16056446" y="5894026"/>
              <a:ext cx="1666941" cy="1666941"/>
              <a:chOff x="0" y="0"/>
              <a:chExt cx="6350000" cy="6350000"/>
            </a:xfrm>
          </p:grpSpPr>
          <p:sp>
            <p:nvSpPr>
              <p:cNvPr id="56" name="Freeform 2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0000"/>
              </a:solidFill>
            </p:spPr>
          </p:sp>
        </p:grpSp>
        <p:sp>
          <p:nvSpPr>
            <p:cNvPr id="57" name="TextBox 23"/>
            <p:cNvSpPr txBox="1"/>
            <p:nvPr/>
          </p:nvSpPr>
          <p:spPr>
            <a:xfrm>
              <a:off x="16334255" y="6404184"/>
              <a:ext cx="1111323" cy="818010"/>
            </a:xfrm>
            <a:prstGeom prst="rect">
              <a:avLst/>
            </a:prstGeom>
          </p:spPr>
          <p:txBody>
            <a:bodyPr lIns="0" tIns="0" rIns="0" bIns="0" rtlCol="0" anchor="t">
              <a:spAutoFit/>
            </a:bodyPr>
            <a:lstStyle/>
            <a:p>
              <a:pPr marL="0" lvl="0" indent="0" algn="ctr">
                <a:lnSpc>
                  <a:spcPts val="6431"/>
                </a:lnSpc>
                <a:spcBef>
                  <a:spcPct val="0"/>
                </a:spcBef>
              </a:pPr>
              <a:r>
                <a:rPr lang="en-US" sz="5846" u="none" spc="292" dirty="0">
                  <a:solidFill>
                    <a:srgbClr val="FFFFFF"/>
                  </a:solidFill>
                  <a:latin typeface="Roboto Bold"/>
                </a:rPr>
                <a:t>3</a:t>
              </a:r>
            </a:p>
          </p:txBody>
        </p:sp>
      </p:grpSp>
    </p:spTree>
    <p:extLst>
      <p:ext uri="{BB962C8B-B14F-4D97-AF65-F5344CB8AC3E}">
        <p14:creationId xmlns:p14="http://schemas.microsoft.com/office/powerpoint/2010/main" val="3787492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ppt_x"/>
                                          </p:val>
                                        </p:tav>
                                        <p:tav tm="100000">
                                          <p:val>
                                            <p:strVal val="#ppt_x"/>
                                          </p:val>
                                        </p:tav>
                                      </p:tavLst>
                                    </p:anim>
                                    <p:anim calcmode="lin" valueType="num">
                                      <p:cBhvr additive="base">
                                        <p:cTn id="3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38" name="Group 37"/>
          <p:cNvGrpSpPr/>
          <p:nvPr/>
        </p:nvGrpSpPr>
        <p:grpSpPr>
          <a:xfrm>
            <a:off x="-112857" y="3730743"/>
            <a:ext cx="6157810" cy="5142835"/>
            <a:chOff x="1719041" y="6205307"/>
            <a:chExt cx="4523151" cy="3595905"/>
          </a:xfrm>
        </p:grpSpPr>
        <p:pic>
          <p:nvPicPr>
            <p:cNvPr id="22" name="Picture 22"/>
            <p:cNvPicPr>
              <a:picLocks noChangeAspect="1"/>
            </p:cNvPicPr>
            <p:nvPr/>
          </p:nvPicPr>
          <p:blipFill>
            <a:blip r:embed="rId3"/>
            <a:srcRect/>
            <a:stretch>
              <a:fillRect/>
            </a:stretch>
          </p:blipFill>
          <p:spPr>
            <a:xfrm rot="157145">
              <a:off x="1719041" y="6205307"/>
              <a:ext cx="4523151" cy="3595905"/>
            </a:xfrm>
            <a:prstGeom prst="rect">
              <a:avLst/>
            </a:prstGeom>
          </p:spPr>
        </p:pic>
        <p:sp>
          <p:nvSpPr>
            <p:cNvPr id="24" name="TextBox 24"/>
            <p:cNvSpPr txBox="1"/>
            <p:nvPr/>
          </p:nvSpPr>
          <p:spPr>
            <a:xfrm>
              <a:off x="2417629" y="7235990"/>
              <a:ext cx="3507275" cy="1075997"/>
            </a:xfrm>
            <a:prstGeom prst="rect">
              <a:avLst/>
            </a:prstGeom>
          </p:spPr>
          <p:txBody>
            <a:bodyPr wrap="square" lIns="0" tIns="0" rIns="0" bIns="0" rtlCol="0" anchor="t">
              <a:spAutoFit/>
            </a:bodyPr>
            <a:lstStyle/>
            <a:p>
              <a:pPr algn="ctr">
                <a:lnSpc>
                  <a:spcPts val="3959"/>
                </a:lnSpc>
                <a:defRPr/>
              </a:pPr>
              <a:r>
                <a:rPr lang="en-GB" sz="4000" spc="96" dirty="0">
                  <a:solidFill>
                    <a:srgbClr val="FFFFFF"/>
                  </a:solidFill>
                  <a:latin typeface="Roboto"/>
                </a:rPr>
                <a:t>Align all your short term and long term goals</a:t>
              </a:r>
            </a:p>
          </p:txBody>
        </p:sp>
      </p:grpSp>
      <p:grpSp>
        <p:nvGrpSpPr>
          <p:cNvPr id="26" name="Group 26"/>
          <p:cNvGrpSpPr/>
          <p:nvPr/>
        </p:nvGrpSpPr>
        <p:grpSpPr>
          <a:xfrm>
            <a:off x="744208" y="773091"/>
            <a:ext cx="16739182" cy="2362185"/>
            <a:chOff x="-20389" y="-2200"/>
            <a:chExt cx="22318909" cy="3149579"/>
          </a:xfrm>
        </p:grpSpPr>
        <p:sp>
          <p:nvSpPr>
            <p:cNvPr id="27" name="TextBox 27"/>
            <p:cNvSpPr txBox="1"/>
            <p:nvPr/>
          </p:nvSpPr>
          <p:spPr>
            <a:xfrm>
              <a:off x="-20389" y="-2200"/>
              <a:ext cx="22318909" cy="1218282"/>
            </a:xfrm>
            <a:prstGeom prst="rect">
              <a:avLst/>
            </a:prstGeom>
          </p:spPr>
          <p:txBody>
            <a:bodyPr lIns="0" tIns="0" rIns="0" bIns="0" rtlCol="0" anchor="t">
              <a:spAutoFit/>
            </a:bodyPr>
            <a:lstStyle/>
            <a:p>
              <a:pPr marL="0" lvl="0" indent="0" algn="ctr">
                <a:lnSpc>
                  <a:spcPts val="7479"/>
                </a:lnSpc>
                <a:spcBef>
                  <a:spcPct val="0"/>
                </a:spcBef>
              </a:pPr>
              <a:r>
                <a:rPr lang="en-GB" sz="6000" spc="135" dirty="0">
                  <a:solidFill>
                    <a:srgbClr val="99EDFF"/>
                  </a:solidFill>
                  <a:latin typeface="Roboto Bold"/>
                </a:rPr>
                <a:t>Principles Of A Millionaire Mindset</a:t>
              </a:r>
              <a:endParaRPr lang="en-US" sz="6000" u="none" spc="135" dirty="0">
                <a:solidFill>
                  <a:srgbClr val="99EDFF"/>
                </a:solidFill>
                <a:latin typeface="Roboto Bold"/>
              </a:endParaRPr>
            </a:p>
          </p:txBody>
        </p:sp>
        <p:sp>
          <p:nvSpPr>
            <p:cNvPr id="28" name="TextBox 28"/>
            <p:cNvSpPr txBox="1"/>
            <p:nvPr/>
          </p:nvSpPr>
          <p:spPr>
            <a:xfrm>
              <a:off x="770908" y="2634418"/>
              <a:ext cx="20736314" cy="512961"/>
            </a:xfrm>
            <a:prstGeom prst="rect">
              <a:avLst/>
            </a:prstGeom>
          </p:spPr>
          <p:txBody>
            <a:bodyPr lIns="0" tIns="0" rIns="0" bIns="0" rtlCol="0" anchor="t">
              <a:spAutoFit/>
            </a:bodyPr>
            <a:lstStyle/>
            <a:p>
              <a:pPr marL="0" lvl="0" indent="0" algn="ctr">
                <a:lnSpc>
                  <a:spcPts val="3297"/>
                </a:lnSpc>
              </a:pPr>
              <a:r>
                <a:rPr lang="en-US" sz="2100" u="none" spc="84" dirty="0">
                  <a:solidFill>
                    <a:srgbClr val="FFFFFF"/>
                  </a:solidFill>
                  <a:latin typeface="Roboto"/>
                </a:rPr>
                <a:t>A quick guide for building your business empire</a:t>
              </a:r>
            </a:p>
          </p:txBody>
        </p:sp>
      </p:grpSp>
      <p:grpSp>
        <p:nvGrpSpPr>
          <p:cNvPr id="2" name="Group 1"/>
          <p:cNvGrpSpPr/>
          <p:nvPr/>
        </p:nvGrpSpPr>
        <p:grpSpPr>
          <a:xfrm>
            <a:off x="12001760" y="2830401"/>
            <a:ext cx="6200309" cy="4236385"/>
            <a:chOff x="12385143" y="3888306"/>
            <a:chExt cx="5364393" cy="4264692"/>
          </a:xfrm>
        </p:grpSpPr>
        <p:pic>
          <p:nvPicPr>
            <p:cNvPr id="14" name="Picture 14"/>
            <p:cNvPicPr>
              <a:picLocks noChangeAspect="1"/>
            </p:cNvPicPr>
            <p:nvPr/>
          </p:nvPicPr>
          <p:blipFill>
            <a:blip r:embed="rId3"/>
            <a:srcRect/>
            <a:stretch>
              <a:fillRect/>
            </a:stretch>
          </p:blipFill>
          <p:spPr>
            <a:xfrm rot="157145">
              <a:off x="12385143" y="3888306"/>
              <a:ext cx="5364393" cy="4264692"/>
            </a:xfrm>
            <a:prstGeom prst="rect">
              <a:avLst/>
            </a:prstGeom>
          </p:spPr>
        </p:pic>
        <p:sp>
          <p:nvSpPr>
            <p:cNvPr id="17" name="TextBox 17"/>
            <p:cNvSpPr txBox="1"/>
            <p:nvPr/>
          </p:nvSpPr>
          <p:spPr>
            <a:xfrm>
              <a:off x="13077150" y="5175961"/>
              <a:ext cx="4389793" cy="1032777"/>
            </a:xfrm>
            <a:prstGeom prst="rect">
              <a:avLst/>
            </a:prstGeom>
          </p:spPr>
          <p:txBody>
            <a:bodyPr wrap="square" lIns="0" tIns="0" rIns="0" bIns="0" rtlCol="0" anchor="t">
              <a:spAutoFit/>
            </a:bodyPr>
            <a:lstStyle/>
            <a:p>
              <a:pPr algn="ctr">
                <a:lnSpc>
                  <a:spcPts val="3959"/>
                </a:lnSpc>
                <a:defRPr/>
              </a:pPr>
              <a:r>
                <a:rPr lang="en-GB" sz="4000" spc="105" dirty="0">
                  <a:solidFill>
                    <a:srgbClr val="FFFFFF"/>
                  </a:solidFill>
                  <a:latin typeface="Roboto Bold"/>
                </a:rPr>
                <a:t>Stay Focused, </a:t>
              </a:r>
            </a:p>
            <a:p>
              <a:pPr algn="ctr">
                <a:lnSpc>
                  <a:spcPts val="3959"/>
                </a:lnSpc>
                <a:defRPr/>
              </a:pPr>
              <a:r>
                <a:rPr lang="en-GB" sz="4000" spc="105" dirty="0">
                  <a:solidFill>
                    <a:srgbClr val="FFFFFF"/>
                  </a:solidFill>
                  <a:latin typeface="Roboto Bold"/>
                </a:rPr>
                <a:t>Avoid multitasking</a:t>
              </a:r>
            </a:p>
          </p:txBody>
        </p:sp>
      </p:grpSp>
      <p:pic>
        <p:nvPicPr>
          <p:cNvPr id="29" name="Picture 29"/>
          <p:cNvPicPr>
            <a:picLocks noChangeAspect="1"/>
          </p:cNvPicPr>
          <p:nvPr/>
        </p:nvPicPr>
        <p:blipFill>
          <a:blip r:embed="rId4"/>
          <a:srcRect/>
          <a:stretch>
            <a:fillRect/>
          </a:stretch>
        </p:blipFill>
        <p:spPr>
          <a:xfrm>
            <a:off x="15577765" y="9605306"/>
            <a:ext cx="2624304" cy="572973"/>
          </a:xfrm>
          <a:prstGeom prst="rect">
            <a:avLst/>
          </a:prstGeom>
        </p:spPr>
      </p:pic>
      <p:sp>
        <p:nvSpPr>
          <p:cNvPr id="31" name="TextBox 31"/>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grpSp>
        <p:nvGrpSpPr>
          <p:cNvPr id="36" name="Group 35"/>
          <p:cNvGrpSpPr/>
          <p:nvPr/>
        </p:nvGrpSpPr>
        <p:grpSpPr>
          <a:xfrm>
            <a:off x="5224063" y="5112740"/>
            <a:ext cx="8210188" cy="4374512"/>
            <a:chOff x="12080751" y="2297393"/>
            <a:chExt cx="4551549" cy="3687055"/>
          </a:xfrm>
        </p:grpSpPr>
        <p:pic>
          <p:nvPicPr>
            <p:cNvPr id="32" name="Picture 18"/>
            <p:cNvPicPr>
              <a:picLocks noChangeAspect="1"/>
            </p:cNvPicPr>
            <p:nvPr/>
          </p:nvPicPr>
          <p:blipFill>
            <a:blip r:embed="rId5"/>
            <a:srcRect/>
            <a:stretch>
              <a:fillRect/>
            </a:stretch>
          </p:blipFill>
          <p:spPr>
            <a:xfrm>
              <a:off x="12080751" y="2297393"/>
              <a:ext cx="4551549" cy="3687055"/>
            </a:xfrm>
            <a:prstGeom prst="rect">
              <a:avLst/>
            </a:prstGeom>
          </p:spPr>
        </p:pic>
        <p:sp>
          <p:nvSpPr>
            <p:cNvPr id="35" name="TextBox 21"/>
            <p:cNvSpPr txBox="1"/>
            <p:nvPr/>
          </p:nvSpPr>
          <p:spPr>
            <a:xfrm>
              <a:off x="12735845" y="3944360"/>
              <a:ext cx="3241361" cy="864698"/>
            </a:xfrm>
            <a:prstGeom prst="rect">
              <a:avLst/>
            </a:prstGeom>
          </p:spPr>
          <p:txBody>
            <a:bodyPr wrap="square" lIns="0" tIns="0" rIns="0" bIns="0" rtlCol="0" anchor="t">
              <a:spAutoFit/>
            </a:bodyPr>
            <a:lstStyle/>
            <a:p>
              <a:pPr algn="ctr">
                <a:lnSpc>
                  <a:spcPts val="3959"/>
                </a:lnSpc>
                <a:defRPr/>
              </a:pPr>
              <a:r>
                <a:rPr lang="en-GB" sz="4000" spc="105" dirty="0">
                  <a:solidFill>
                    <a:srgbClr val="FFFFFF"/>
                  </a:solidFill>
                  <a:latin typeface="Roboto Bold"/>
                </a:rPr>
                <a:t>Lean on trusted advisors</a:t>
              </a:r>
              <a:endParaRPr lang="en-US" sz="4000" spc="105" dirty="0">
                <a:solidFill>
                  <a:srgbClr val="FFFFFF"/>
                </a:solidFill>
                <a:latin typeface="Roboto Bold"/>
              </a:endParaRPr>
            </a:p>
          </p:txBody>
        </p:sp>
      </p:grpSp>
      <p:sp>
        <p:nvSpPr>
          <p:cNvPr id="40" name="TextBox 3"/>
          <p:cNvSpPr txBox="1"/>
          <p:nvPr/>
        </p:nvSpPr>
        <p:spPr>
          <a:xfrm>
            <a:off x="839734" y="6086598"/>
            <a:ext cx="18057866" cy="479033"/>
          </a:xfrm>
          <a:prstGeom prst="rect">
            <a:avLst/>
          </a:prstGeom>
        </p:spPr>
        <p:txBody>
          <a:bodyPr lIns="0" tIns="0" rIns="0" bIns="0" rtlCol="0" anchor="t">
            <a:spAutoFit/>
          </a:bodyPr>
          <a:lstStyle/>
          <a:p>
            <a:pPr>
              <a:lnSpc>
                <a:spcPts val="3600"/>
              </a:lnSpc>
            </a:pPr>
            <a:endParaRPr/>
          </a:p>
        </p:txBody>
      </p:sp>
      <p:grpSp>
        <p:nvGrpSpPr>
          <p:cNvPr id="37" name="Group 3"/>
          <p:cNvGrpSpPr>
            <a:grpSpLocks noChangeAspect="1"/>
          </p:cNvGrpSpPr>
          <p:nvPr/>
        </p:nvGrpSpPr>
        <p:grpSpPr>
          <a:xfrm>
            <a:off x="8310530" y="4624803"/>
            <a:ext cx="1666941" cy="1666941"/>
            <a:chOff x="0" y="0"/>
            <a:chExt cx="6350000" cy="6350000"/>
          </a:xfrm>
        </p:grpSpPr>
        <p:sp>
          <p:nvSpPr>
            <p:cNvPr id="39" name="Freeform 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a:ln>
              <a:solidFill>
                <a:srgbClr val="000000"/>
              </a:solidFill>
            </a:ln>
          </p:spPr>
        </p:sp>
      </p:grpSp>
      <p:pic>
        <p:nvPicPr>
          <p:cNvPr id="50" name="Picture 13"/>
          <p:cNvPicPr>
            <a:picLocks noChangeAspect="1"/>
          </p:cNvPicPr>
          <p:nvPr/>
        </p:nvPicPr>
        <p:blipFill>
          <a:blip r:embed="rId6"/>
          <a:srcRect/>
          <a:stretch>
            <a:fillRect/>
          </a:stretch>
        </p:blipFill>
        <p:spPr>
          <a:xfrm rot="8897896">
            <a:off x="2577852" y="3145241"/>
            <a:ext cx="1636362" cy="1636362"/>
          </a:xfrm>
          <a:prstGeom prst="rect">
            <a:avLst/>
          </a:prstGeom>
        </p:spPr>
      </p:pic>
      <p:sp>
        <p:nvSpPr>
          <p:cNvPr id="51" name="TextBox 14"/>
          <p:cNvSpPr txBox="1"/>
          <p:nvPr/>
        </p:nvSpPr>
        <p:spPr>
          <a:xfrm>
            <a:off x="2840372" y="3640109"/>
            <a:ext cx="1111323" cy="818010"/>
          </a:xfrm>
          <a:prstGeom prst="rect">
            <a:avLst/>
          </a:prstGeom>
        </p:spPr>
        <p:txBody>
          <a:bodyPr lIns="0" tIns="0" rIns="0" bIns="0" rtlCol="0" anchor="t">
            <a:spAutoFit/>
          </a:bodyPr>
          <a:lstStyle/>
          <a:p>
            <a:pPr marL="0" lvl="0" indent="0" algn="ctr">
              <a:lnSpc>
                <a:spcPts val="6431"/>
              </a:lnSpc>
              <a:spcBef>
                <a:spcPct val="0"/>
              </a:spcBef>
            </a:pPr>
            <a:r>
              <a:rPr lang="en-US" sz="5846" u="none" spc="292" dirty="0">
                <a:solidFill>
                  <a:srgbClr val="FFFFFF"/>
                </a:solidFill>
                <a:latin typeface="Roboto Bold"/>
              </a:rPr>
              <a:t>1</a:t>
            </a:r>
          </a:p>
        </p:txBody>
      </p:sp>
      <p:pic>
        <p:nvPicPr>
          <p:cNvPr id="52" name="Picture 17"/>
          <p:cNvPicPr>
            <a:picLocks noChangeAspect="1"/>
          </p:cNvPicPr>
          <p:nvPr/>
        </p:nvPicPr>
        <p:blipFill>
          <a:blip r:embed="rId6"/>
          <a:srcRect/>
          <a:stretch>
            <a:fillRect/>
          </a:stretch>
        </p:blipFill>
        <p:spPr>
          <a:xfrm rot="8897896">
            <a:off x="8325819" y="4640093"/>
            <a:ext cx="1636362" cy="1636362"/>
          </a:xfrm>
          <a:prstGeom prst="rect">
            <a:avLst/>
          </a:prstGeom>
        </p:spPr>
      </p:pic>
      <p:sp>
        <p:nvSpPr>
          <p:cNvPr id="54" name="TextBox 19"/>
          <p:cNvSpPr txBox="1"/>
          <p:nvPr/>
        </p:nvSpPr>
        <p:spPr>
          <a:xfrm>
            <a:off x="8588339" y="5134961"/>
            <a:ext cx="1111323" cy="818010"/>
          </a:xfrm>
          <a:prstGeom prst="rect">
            <a:avLst/>
          </a:prstGeom>
        </p:spPr>
        <p:txBody>
          <a:bodyPr lIns="0" tIns="0" rIns="0" bIns="0" rtlCol="0" anchor="t">
            <a:spAutoFit/>
          </a:bodyPr>
          <a:lstStyle/>
          <a:p>
            <a:pPr marL="0" lvl="0" indent="0" algn="ctr">
              <a:lnSpc>
                <a:spcPts val="6431"/>
              </a:lnSpc>
              <a:spcBef>
                <a:spcPct val="0"/>
              </a:spcBef>
            </a:pPr>
            <a:r>
              <a:rPr lang="en-US" sz="5846" u="none" spc="292" dirty="0">
                <a:solidFill>
                  <a:srgbClr val="FFFFFF"/>
                </a:solidFill>
                <a:latin typeface="Roboto Bold"/>
              </a:rPr>
              <a:t>2</a:t>
            </a:r>
          </a:p>
        </p:txBody>
      </p:sp>
      <p:grpSp>
        <p:nvGrpSpPr>
          <p:cNvPr id="4" name="Group 3"/>
          <p:cNvGrpSpPr/>
          <p:nvPr/>
        </p:nvGrpSpPr>
        <p:grpSpPr>
          <a:xfrm>
            <a:off x="14934131" y="6029399"/>
            <a:ext cx="1666941" cy="1803519"/>
            <a:chOff x="16056446" y="5894026"/>
            <a:chExt cx="1666941" cy="1803519"/>
          </a:xfrm>
        </p:grpSpPr>
        <p:pic>
          <p:nvPicPr>
            <p:cNvPr id="53" name="Picture 18"/>
            <p:cNvPicPr>
              <a:picLocks noChangeAspect="1"/>
            </p:cNvPicPr>
            <p:nvPr/>
          </p:nvPicPr>
          <p:blipFill>
            <a:blip r:embed="rId7"/>
            <a:srcRect/>
            <a:stretch>
              <a:fillRect/>
            </a:stretch>
          </p:blipFill>
          <p:spPr>
            <a:xfrm rot="8897896">
              <a:off x="16058331" y="6061183"/>
              <a:ext cx="1636362" cy="1636362"/>
            </a:xfrm>
            <a:prstGeom prst="rect">
              <a:avLst/>
            </a:prstGeom>
          </p:spPr>
        </p:pic>
        <p:grpSp>
          <p:nvGrpSpPr>
            <p:cNvPr id="55" name="Group 21"/>
            <p:cNvGrpSpPr>
              <a:grpSpLocks noChangeAspect="1"/>
            </p:cNvGrpSpPr>
            <p:nvPr/>
          </p:nvGrpSpPr>
          <p:grpSpPr>
            <a:xfrm>
              <a:off x="16056446" y="5894026"/>
              <a:ext cx="1666941" cy="1666941"/>
              <a:chOff x="0" y="0"/>
              <a:chExt cx="6350000" cy="6350000"/>
            </a:xfrm>
          </p:grpSpPr>
          <p:sp>
            <p:nvSpPr>
              <p:cNvPr id="56" name="Freeform 2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0000"/>
              </a:solidFill>
            </p:spPr>
          </p:sp>
        </p:grpSp>
        <p:sp>
          <p:nvSpPr>
            <p:cNvPr id="57" name="TextBox 23"/>
            <p:cNvSpPr txBox="1"/>
            <p:nvPr/>
          </p:nvSpPr>
          <p:spPr>
            <a:xfrm>
              <a:off x="16334255" y="6404184"/>
              <a:ext cx="1111323" cy="818010"/>
            </a:xfrm>
            <a:prstGeom prst="rect">
              <a:avLst/>
            </a:prstGeom>
          </p:spPr>
          <p:txBody>
            <a:bodyPr lIns="0" tIns="0" rIns="0" bIns="0" rtlCol="0" anchor="t">
              <a:spAutoFit/>
            </a:bodyPr>
            <a:lstStyle/>
            <a:p>
              <a:pPr marL="0" lvl="0" indent="0" algn="ctr">
                <a:lnSpc>
                  <a:spcPts val="6431"/>
                </a:lnSpc>
                <a:spcBef>
                  <a:spcPct val="0"/>
                </a:spcBef>
              </a:pPr>
              <a:r>
                <a:rPr lang="en-US" sz="5846" u="none" spc="292" dirty="0">
                  <a:solidFill>
                    <a:srgbClr val="FFFFFF"/>
                  </a:solidFill>
                  <a:latin typeface="Roboto Bold"/>
                </a:rPr>
                <a:t>3</a:t>
              </a:r>
            </a:p>
          </p:txBody>
        </p:sp>
      </p:grpSp>
    </p:spTree>
    <p:extLst>
      <p:ext uri="{BB962C8B-B14F-4D97-AF65-F5344CB8AC3E}">
        <p14:creationId xmlns:p14="http://schemas.microsoft.com/office/powerpoint/2010/main" val="322971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8860" y="1066801"/>
            <a:ext cx="18279140" cy="679673"/>
          </a:xfrm>
          <a:prstGeom prst="rect">
            <a:avLst/>
          </a:prstGeom>
        </p:spPr>
        <p:txBody>
          <a:bodyPr wrap="square" lIns="0" tIns="0" rIns="0" bIns="0" rtlCol="0" anchor="t">
            <a:spAutoFit/>
          </a:bodyPr>
          <a:lstStyle/>
          <a:p>
            <a:pPr marL="0" lvl="0" indent="0" algn="ctr">
              <a:lnSpc>
                <a:spcPts val="5280"/>
              </a:lnSpc>
              <a:spcBef>
                <a:spcPct val="0"/>
              </a:spcBef>
            </a:pPr>
            <a:r>
              <a:rPr lang="en-US" sz="4800" spc="96" dirty="0">
                <a:solidFill>
                  <a:srgbClr val="1C2A3E"/>
                </a:solidFill>
                <a:latin typeface="Roboto Bold"/>
              </a:rPr>
              <a:t>ACTION PLAN - </a:t>
            </a:r>
            <a:r>
              <a:rPr lang="en-US" sz="4800" u="none" spc="96" dirty="0">
                <a:solidFill>
                  <a:srgbClr val="1C2A3E"/>
                </a:solidFill>
                <a:latin typeface="Roboto Bold"/>
              </a:rPr>
              <a:t>GET THE DATES IN DIARY</a:t>
            </a:r>
          </a:p>
        </p:txBody>
      </p:sp>
      <p:pic>
        <p:nvPicPr>
          <p:cNvPr id="33" name="Picture 33"/>
          <p:cNvPicPr>
            <a:picLocks noChangeAspect="1"/>
          </p:cNvPicPr>
          <p:nvPr/>
        </p:nvPicPr>
        <p:blipFill>
          <a:blip r:embed="rId2"/>
          <a:srcRect/>
          <a:stretch>
            <a:fillRect/>
          </a:stretch>
        </p:blipFill>
        <p:spPr>
          <a:xfrm>
            <a:off x="15663696" y="9615793"/>
            <a:ext cx="2624304" cy="572973"/>
          </a:xfrm>
          <a:prstGeom prst="rect">
            <a:avLst/>
          </a:prstGeom>
        </p:spPr>
      </p:pic>
      <p:sp>
        <p:nvSpPr>
          <p:cNvPr id="35" name="TextBox 35"/>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0000"/>
                </a:solidFill>
                <a:latin typeface="Roboto"/>
              </a:rPr>
              <a:t>Part of  Franchise Mannual</a:t>
            </a:r>
          </a:p>
        </p:txBody>
      </p:sp>
      <p:graphicFrame>
        <p:nvGraphicFramePr>
          <p:cNvPr id="38" name="Diagram 37"/>
          <p:cNvGraphicFramePr/>
          <p:nvPr>
            <p:extLst>
              <p:ext uri="{D42A27DB-BD31-4B8C-83A1-F6EECF244321}">
                <p14:modId xmlns:p14="http://schemas.microsoft.com/office/powerpoint/2010/main" val="4248182201"/>
              </p:ext>
            </p:extLst>
          </p:nvPr>
        </p:nvGraphicFramePr>
        <p:xfrm>
          <a:off x="1464552" y="2262700"/>
          <a:ext cx="15604248" cy="5200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8">
            <a:extLst>
              <a:ext uri="{FF2B5EF4-FFF2-40B4-BE49-F238E27FC236}">
                <a16:creationId xmlns:a16="http://schemas.microsoft.com/office/drawing/2014/main" id="{70EF0340-4144-421B-8E07-7FD16D3CD22B}"/>
              </a:ext>
            </a:extLst>
          </p:cNvPr>
          <p:cNvSpPr txBox="1"/>
          <p:nvPr/>
        </p:nvSpPr>
        <p:spPr>
          <a:xfrm>
            <a:off x="914400" y="7603885"/>
            <a:ext cx="16611600" cy="2039020"/>
          </a:xfrm>
          <a:prstGeom prst="rect">
            <a:avLst/>
          </a:prstGeom>
        </p:spPr>
        <p:txBody>
          <a:bodyPr wrap="square" lIns="0" tIns="0" rIns="0" bIns="0" rtlCol="0" anchor="t">
            <a:spAutoFit/>
          </a:bodyPr>
          <a:lstStyle/>
          <a:p>
            <a:pPr marL="0" lvl="0" indent="0" algn="ctr">
              <a:lnSpc>
                <a:spcPts val="5280"/>
              </a:lnSpc>
              <a:spcBef>
                <a:spcPct val="0"/>
              </a:spcBef>
            </a:pPr>
            <a:r>
              <a:rPr lang="en-US" sz="4800" spc="96" dirty="0">
                <a:solidFill>
                  <a:srgbClr val="1C2A3E"/>
                </a:solidFill>
                <a:latin typeface="Roboto Bold"/>
              </a:rPr>
              <a:t>AND FINALLY</a:t>
            </a:r>
          </a:p>
          <a:p>
            <a:pPr marL="0" lvl="0" indent="0" algn="ctr">
              <a:lnSpc>
                <a:spcPts val="5280"/>
              </a:lnSpc>
              <a:spcBef>
                <a:spcPct val="0"/>
              </a:spcBef>
            </a:pPr>
            <a:r>
              <a:rPr lang="en-US" sz="4800" u="none" spc="96" dirty="0">
                <a:solidFill>
                  <a:srgbClr val="1C2A3E"/>
                </a:solidFill>
                <a:latin typeface="Roboto Bold"/>
              </a:rPr>
              <a:t>Get the </a:t>
            </a:r>
            <a:r>
              <a:rPr lang="en-US" sz="4800" spc="96" dirty="0">
                <a:solidFill>
                  <a:srgbClr val="1C2A3E"/>
                </a:solidFill>
                <a:latin typeface="Roboto Bold"/>
              </a:rPr>
              <a:t>d</a:t>
            </a:r>
            <a:r>
              <a:rPr lang="en-US" sz="4800" u="none" spc="96" dirty="0">
                <a:solidFill>
                  <a:srgbClr val="1C2A3E"/>
                </a:solidFill>
                <a:latin typeface="Roboto Bold"/>
              </a:rPr>
              <a:t>ates in the diary for your annual </a:t>
            </a:r>
          </a:p>
          <a:p>
            <a:pPr marL="0" lvl="0" indent="0" algn="ctr">
              <a:lnSpc>
                <a:spcPts val="5280"/>
              </a:lnSpc>
              <a:spcBef>
                <a:spcPct val="0"/>
              </a:spcBef>
            </a:pPr>
            <a:r>
              <a:rPr lang="en-US" sz="4800" spc="96" dirty="0">
                <a:solidFill>
                  <a:srgbClr val="1C2A3E"/>
                </a:solidFill>
                <a:latin typeface="Roboto Bold"/>
              </a:rPr>
              <a:t>M</a:t>
            </a:r>
            <a:r>
              <a:rPr lang="en-US" sz="4800" u="none" spc="96" dirty="0">
                <a:solidFill>
                  <a:srgbClr val="1C2A3E"/>
                </a:solidFill>
                <a:latin typeface="Roboto Bold"/>
              </a:rPr>
              <a:t>easure The Success and </a:t>
            </a:r>
            <a:r>
              <a:rPr lang="en-US" sz="4800" spc="96" dirty="0">
                <a:solidFill>
                  <a:srgbClr val="1C2A3E"/>
                </a:solidFill>
                <a:latin typeface="Roboto Bold"/>
              </a:rPr>
              <a:t>Income Review Day</a:t>
            </a:r>
            <a:endParaRPr lang="en-US" sz="4800" u="none" spc="96" dirty="0">
              <a:solidFill>
                <a:srgbClr val="1C2A3E"/>
              </a:solidFill>
              <a:latin typeface="Roboto Bold"/>
            </a:endParaRPr>
          </a:p>
        </p:txBody>
      </p:sp>
      <p:sp>
        <p:nvSpPr>
          <p:cNvPr id="2" name="TextBox 11">
            <a:extLst>
              <a:ext uri="{FF2B5EF4-FFF2-40B4-BE49-F238E27FC236}">
                <a16:creationId xmlns:a16="http://schemas.microsoft.com/office/drawing/2014/main" id="{5B4F2AF1-D6F8-4621-9102-003DE05FD6C5}"/>
              </a:ext>
            </a:extLst>
          </p:cNvPr>
          <p:cNvSpPr txBox="1"/>
          <p:nvPr/>
        </p:nvSpPr>
        <p:spPr>
          <a:xfrm>
            <a:off x="0" y="9747989"/>
            <a:ext cx="8183832" cy="478914"/>
          </a:xfrm>
          <a:prstGeom prst="rect">
            <a:avLst/>
          </a:prstGeom>
        </p:spPr>
        <p:txBody>
          <a:bodyPr lIns="0" tIns="0" rIns="0" bIns="0" rtlCol="0" anchor="t">
            <a:spAutoFit/>
          </a:bodyPr>
          <a:lstStyle/>
          <a:p>
            <a:pPr algn="ctr">
              <a:lnSpc>
                <a:spcPts val="4058"/>
              </a:lnSpc>
              <a:spcBef>
                <a:spcPct val="0"/>
              </a:spcBef>
            </a:pPr>
            <a:r>
              <a:rPr lang="en-US" sz="2898" dirty="0">
                <a:solidFill>
                  <a:srgbClr val="7030A0"/>
                </a:solidFill>
                <a:latin typeface="Arimo"/>
              </a:rPr>
              <a:t>Find Us On Web - Franchise Business  Insights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38" grpId="0">
        <p:bldAsOne/>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334034" y="7494155"/>
            <a:ext cx="1227744" cy="1227744"/>
          </a:xfrm>
          <a:prstGeom prst="rect">
            <a:avLst/>
          </a:prstGeom>
        </p:spPr>
      </p:pic>
      <p:pic>
        <p:nvPicPr>
          <p:cNvPr id="3" name="Picture 3"/>
          <p:cNvPicPr>
            <a:picLocks noChangeAspect="1"/>
          </p:cNvPicPr>
          <p:nvPr/>
        </p:nvPicPr>
        <p:blipFill>
          <a:blip r:embed="rId3"/>
          <a:srcRect/>
          <a:stretch>
            <a:fillRect/>
          </a:stretch>
        </p:blipFill>
        <p:spPr>
          <a:xfrm rot="-514929">
            <a:off x="9119651" y="7454498"/>
            <a:ext cx="8392599" cy="5665004"/>
          </a:xfrm>
          <a:prstGeom prst="rect">
            <a:avLst/>
          </a:prstGeom>
        </p:spPr>
      </p:pic>
      <p:pic>
        <p:nvPicPr>
          <p:cNvPr id="7" name="Picture 7"/>
          <p:cNvPicPr>
            <a:picLocks noChangeAspect="1"/>
          </p:cNvPicPr>
          <p:nvPr/>
        </p:nvPicPr>
        <p:blipFill>
          <a:blip r:embed="rId4"/>
          <a:srcRect l="5555" r="5555" b="15475"/>
          <a:stretch>
            <a:fillRect/>
          </a:stretch>
        </p:blipFill>
        <p:spPr>
          <a:xfrm>
            <a:off x="10188263" y="6036746"/>
            <a:ext cx="8057938" cy="3831154"/>
          </a:xfrm>
          <a:prstGeom prst="rect">
            <a:avLst/>
          </a:prstGeom>
        </p:spPr>
      </p:pic>
      <p:sp>
        <p:nvSpPr>
          <p:cNvPr id="8" name="TextBox 8"/>
          <p:cNvSpPr txBox="1"/>
          <p:nvPr/>
        </p:nvSpPr>
        <p:spPr>
          <a:xfrm>
            <a:off x="1682250" y="2237917"/>
            <a:ext cx="8001721" cy="479034"/>
          </a:xfrm>
          <a:prstGeom prst="rect">
            <a:avLst/>
          </a:prstGeom>
        </p:spPr>
        <p:txBody>
          <a:bodyPr lIns="0" tIns="0" rIns="0" bIns="0" rtlCol="0" anchor="t">
            <a:spAutoFit/>
          </a:bodyPr>
          <a:lstStyle/>
          <a:p>
            <a:pPr>
              <a:lnSpc>
                <a:spcPts val="3600"/>
              </a:lnSpc>
            </a:pPr>
            <a:endParaRPr/>
          </a:p>
        </p:txBody>
      </p:sp>
      <p:sp>
        <p:nvSpPr>
          <p:cNvPr id="11" name="TextBox 11"/>
          <p:cNvSpPr txBox="1"/>
          <p:nvPr/>
        </p:nvSpPr>
        <p:spPr>
          <a:xfrm>
            <a:off x="5683110" y="6958414"/>
            <a:ext cx="4143163" cy="2385268"/>
          </a:xfrm>
          <a:prstGeom prst="rect">
            <a:avLst/>
          </a:prstGeom>
        </p:spPr>
        <p:txBody>
          <a:bodyPr lIns="0" tIns="0" rIns="0" bIns="0" rtlCol="0" anchor="t">
            <a:spAutoFit/>
          </a:bodyPr>
          <a:lstStyle/>
          <a:p>
            <a:pPr algn="just">
              <a:lnSpc>
                <a:spcPts val="3087"/>
              </a:lnSpc>
              <a:spcBef>
                <a:spcPct val="0"/>
              </a:spcBef>
            </a:pPr>
            <a:r>
              <a:rPr lang="en-US" sz="2205" dirty="0">
                <a:solidFill>
                  <a:srgbClr val="FFFFFF"/>
                </a:solidFill>
                <a:latin typeface="Open Sans Light Bold"/>
              </a:rPr>
              <a:t>We work very closely with our community members and bring guaranteed more savings, guaranteed more customers and guaranteed more sales for them. </a:t>
            </a:r>
          </a:p>
        </p:txBody>
      </p:sp>
      <p:sp>
        <p:nvSpPr>
          <p:cNvPr id="12" name="TextBox 12"/>
          <p:cNvSpPr txBox="1"/>
          <p:nvPr/>
        </p:nvSpPr>
        <p:spPr>
          <a:xfrm>
            <a:off x="491299" y="6974732"/>
            <a:ext cx="4032461" cy="2385268"/>
          </a:xfrm>
          <a:prstGeom prst="rect">
            <a:avLst/>
          </a:prstGeom>
        </p:spPr>
        <p:txBody>
          <a:bodyPr lIns="0" tIns="0" rIns="0" bIns="0" rtlCol="0" anchor="t">
            <a:spAutoFit/>
          </a:bodyPr>
          <a:lstStyle/>
          <a:p>
            <a:pPr algn="just">
              <a:lnSpc>
                <a:spcPts val="3087"/>
              </a:lnSpc>
              <a:spcBef>
                <a:spcPct val="0"/>
              </a:spcBef>
            </a:pPr>
            <a:r>
              <a:rPr lang="en-US" sz="2205" dirty="0">
                <a:solidFill>
                  <a:srgbClr val="FFFFFF"/>
                </a:solidFill>
                <a:latin typeface="Open Sans Light Bold"/>
              </a:rPr>
              <a:t>We work with business stakeholders to understand their inspirational growth plan and enable them to achieve their objectives targeted for next 1-3 years. </a:t>
            </a:r>
          </a:p>
        </p:txBody>
      </p:sp>
      <p:pic>
        <p:nvPicPr>
          <p:cNvPr id="14" name="Picture 14"/>
          <p:cNvPicPr>
            <a:picLocks noChangeAspect="1"/>
          </p:cNvPicPr>
          <p:nvPr/>
        </p:nvPicPr>
        <p:blipFill>
          <a:blip r:embed="rId5"/>
          <a:srcRect/>
          <a:stretch>
            <a:fillRect/>
          </a:stretch>
        </p:blipFill>
        <p:spPr>
          <a:xfrm rot="-7659300">
            <a:off x="8965591" y="-561229"/>
            <a:ext cx="9962810" cy="6724897"/>
          </a:xfrm>
          <a:prstGeom prst="rect">
            <a:avLst/>
          </a:prstGeom>
        </p:spPr>
      </p:pic>
      <p:sp>
        <p:nvSpPr>
          <p:cNvPr id="15" name="TextBox 6"/>
          <p:cNvSpPr txBox="1"/>
          <p:nvPr/>
        </p:nvSpPr>
        <p:spPr>
          <a:xfrm>
            <a:off x="13434251" y="114300"/>
            <a:ext cx="4458891" cy="286385"/>
          </a:xfrm>
          <a:prstGeom prst="rect">
            <a:avLst/>
          </a:prstGeom>
        </p:spPr>
        <p:txBody>
          <a:bodyPr lIns="0" tIns="0" rIns="0" bIns="0" rtlCol="0" anchor="t">
            <a:spAutoFit/>
          </a:bodyPr>
          <a:lstStyle/>
          <a:p>
            <a:pPr algn="r">
              <a:lnSpc>
                <a:spcPts val="2240"/>
              </a:lnSpc>
            </a:pPr>
            <a:r>
              <a:rPr lang="en-US" sz="1600" spc="96" dirty="0">
                <a:solidFill>
                  <a:srgbClr val="FFFFFF"/>
                </a:solidFill>
                <a:latin typeface="Roboto"/>
              </a:rPr>
              <a:t>Part of  Franchise Manual</a:t>
            </a:r>
          </a:p>
        </p:txBody>
      </p:sp>
      <p:pic>
        <p:nvPicPr>
          <p:cNvPr id="16" name="Picture 13"/>
          <p:cNvPicPr>
            <a:picLocks noChangeAspect="1"/>
          </p:cNvPicPr>
          <p:nvPr/>
        </p:nvPicPr>
        <p:blipFill>
          <a:blip r:embed="rId6"/>
          <a:srcRect/>
          <a:stretch>
            <a:fillRect/>
          </a:stretch>
        </p:blipFill>
        <p:spPr>
          <a:xfrm rot="-983005">
            <a:off x="13149297" y="4680514"/>
            <a:ext cx="1595398" cy="1595398"/>
          </a:xfrm>
          <a:prstGeom prst="rect">
            <a:avLst/>
          </a:prstGeom>
        </p:spPr>
      </p:pic>
      <p:sp>
        <p:nvSpPr>
          <p:cNvPr id="17" name="Rectangle 16"/>
          <p:cNvSpPr/>
          <p:nvPr/>
        </p:nvSpPr>
        <p:spPr>
          <a:xfrm>
            <a:off x="503791" y="2552700"/>
            <a:ext cx="9684472" cy="3539430"/>
          </a:xfrm>
          <a:prstGeom prst="rect">
            <a:avLst/>
          </a:prstGeom>
        </p:spPr>
        <p:txBody>
          <a:bodyPr wrap="square">
            <a:spAutoFit/>
          </a:bodyPr>
          <a:lstStyle/>
          <a:p>
            <a:pPr algn="ctr"/>
            <a:r>
              <a:rPr lang="en-US" sz="3200" dirty="0">
                <a:solidFill>
                  <a:srgbClr val="FFFFFF"/>
                </a:solidFill>
                <a:latin typeface="Open Sans Light"/>
              </a:rPr>
              <a:t>We are enabling businesses to help them achieve their strategical business goals and objectives with our “Business Growth Accelerator” programme.  In addition, we are helping businesses to step up through organic growth as per their goals and aspiration with our range of tactical business tools in line with their day to day business needs.</a:t>
            </a:r>
            <a:endParaRPr lang="en-GB" sz="3200" dirty="0">
              <a:solidFill>
                <a:srgbClr val="FFFFFF"/>
              </a:solidFill>
              <a:latin typeface="Open Sans Light"/>
            </a:endParaRPr>
          </a:p>
        </p:txBody>
      </p:sp>
      <p:sp>
        <p:nvSpPr>
          <p:cNvPr id="18" name="Rectangle 17"/>
          <p:cNvSpPr/>
          <p:nvPr/>
        </p:nvSpPr>
        <p:spPr>
          <a:xfrm>
            <a:off x="11592258" y="654427"/>
            <a:ext cx="4729362" cy="4031873"/>
          </a:xfrm>
          <a:prstGeom prst="rect">
            <a:avLst/>
          </a:prstGeom>
        </p:spPr>
        <p:txBody>
          <a:bodyPr wrap="square">
            <a:spAutoFit/>
          </a:bodyPr>
          <a:lstStyle/>
          <a:p>
            <a:pPr algn="ctr"/>
            <a:r>
              <a:rPr lang="en-US" sz="3200" b="1" dirty="0">
                <a:solidFill>
                  <a:srgbClr val="FFFFFF"/>
                </a:solidFill>
                <a:latin typeface="Open Sans Light"/>
              </a:rPr>
              <a:t>WE HELP BUSINESSES TO TURN THEIR IDEAS INTO A POWERFUL MONEY MACHINES IN </a:t>
            </a:r>
          </a:p>
          <a:p>
            <a:pPr algn="ctr"/>
            <a:r>
              <a:rPr lang="en-US" sz="3200" b="1" dirty="0">
                <a:solidFill>
                  <a:srgbClr val="FFFFFF"/>
                </a:solidFill>
                <a:latin typeface="Open Sans Light"/>
              </a:rPr>
              <a:t>3 TO 5 YEARS BY REACHING FROM 0 TO 1MILLION POUND REVENUE</a:t>
            </a:r>
            <a:endParaRPr lang="en-GB" sz="3200" b="1" dirty="0">
              <a:solidFill>
                <a:srgbClr val="FFFFFF"/>
              </a:solidFill>
              <a:latin typeface="Open Sans Light"/>
            </a:endParaRPr>
          </a:p>
        </p:txBody>
      </p:sp>
      <p:sp>
        <p:nvSpPr>
          <p:cNvPr id="19" name="TextBox 9"/>
          <p:cNvSpPr txBox="1"/>
          <p:nvPr/>
        </p:nvSpPr>
        <p:spPr>
          <a:xfrm>
            <a:off x="477558" y="495300"/>
            <a:ext cx="9649687" cy="1419556"/>
          </a:xfrm>
          <a:prstGeom prst="rect">
            <a:avLst/>
          </a:prstGeom>
        </p:spPr>
        <p:txBody>
          <a:bodyPr wrap="square" lIns="0" tIns="0" rIns="0" bIns="0" rtlCol="0" anchor="t">
            <a:spAutoFit/>
          </a:bodyPr>
          <a:lstStyle/>
          <a:p>
            <a:pPr algn="ctr">
              <a:lnSpc>
                <a:spcPts val="3780"/>
              </a:lnSpc>
              <a:spcBef>
                <a:spcPct val="0"/>
              </a:spcBef>
            </a:pPr>
            <a:r>
              <a:rPr lang="en-US" sz="2400" dirty="0">
                <a:solidFill>
                  <a:srgbClr val="FFFFFF"/>
                </a:solidFill>
                <a:latin typeface="Open Sans Light Bold"/>
              </a:rPr>
              <a:t>We are working with aspiring businesses to build a global business growth community  and to help them connect and network with each other locally, nationally and globally. </a:t>
            </a:r>
          </a:p>
        </p:txBody>
      </p:sp>
      <p:pic>
        <p:nvPicPr>
          <p:cNvPr id="6" name="Picture 4">
            <a:extLst>
              <a:ext uri="{FF2B5EF4-FFF2-40B4-BE49-F238E27FC236}">
                <a16:creationId xmlns:a16="http://schemas.microsoft.com/office/drawing/2014/main" id="{D6D6F63A-A402-4865-B633-71EE860EEA3F}"/>
              </a:ext>
            </a:extLst>
          </p:cNvPr>
          <p:cNvPicPr>
            <a:picLocks noChangeAspect="1"/>
          </p:cNvPicPr>
          <p:nvPr/>
        </p:nvPicPr>
        <p:blipFill>
          <a:blip r:embed="rId7"/>
          <a:srcRect/>
          <a:stretch>
            <a:fillRect/>
          </a:stretch>
        </p:blipFill>
        <p:spPr>
          <a:xfrm>
            <a:off x="15663696" y="9615793"/>
            <a:ext cx="2624304" cy="572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7868" y="791252"/>
            <a:ext cx="8452332" cy="897682"/>
          </a:xfrm>
          <a:prstGeom prst="rect">
            <a:avLst/>
          </a:prstGeom>
        </p:spPr>
        <p:txBody>
          <a:bodyPr wrap="square" lIns="0" tIns="0" rIns="0" bIns="0" rtlCol="0" anchor="t">
            <a:spAutoFit/>
          </a:bodyPr>
          <a:lstStyle/>
          <a:p>
            <a:pPr marL="0" lvl="0" indent="0" algn="ctr">
              <a:lnSpc>
                <a:spcPts val="7039"/>
              </a:lnSpc>
              <a:spcBef>
                <a:spcPct val="0"/>
              </a:spcBef>
            </a:pPr>
            <a:r>
              <a:rPr lang="en-US" sz="6000" u="none" spc="127" dirty="0">
                <a:solidFill>
                  <a:srgbClr val="EB392B"/>
                </a:solidFill>
                <a:latin typeface="Roboto Bold"/>
              </a:rPr>
              <a:t>LOOK AT OUR BRANDS</a:t>
            </a:r>
          </a:p>
        </p:txBody>
      </p:sp>
      <p:pic>
        <p:nvPicPr>
          <p:cNvPr id="3" name="Picture 3"/>
          <p:cNvPicPr>
            <a:picLocks noChangeAspect="1"/>
          </p:cNvPicPr>
          <p:nvPr/>
        </p:nvPicPr>
        <p:blipFill>
          <a:blip r:embed="rId2"/>
          <a:srcRect/>
          <a:stretch>
            <a:fillRect/>
          </a:stretch>
        </p:blipFill>
        <p:spPr>
          <a:xfrm>
            <a:off x="517648" y="7886700"/>
            <a:ext cx="7779178" cy="1795694"/>
          </a:xfrm>
          <a:prstGeom prst="rect">
            <a:avLst/>
          </a:prstGeom>
        </p:spPr>
      </p:pic>
      <p:pic>
        <p:nvPicPr>
          <p:cNvPr id="4" name="Picture 4"/>
          <p:cNvPicPr>
            <a:picLocks noChangeAspect="1"/>
          </p:cNvPicPr>
          <p:nvPr/>
        </p:nvPicPr>
        <p:blipFill>
          <a:blip r:embed="rId3"/>
          <a:srcRect/>
          <a:stretch>
            <a:fillRect/>
          </a:stretch>
        </p:blipFill>
        <p:spPr>
          <a:xfrm>
            <a:off x="767868" y="3023010"/>
            <a:ext cx="7528958" cy="1998311"/>
          </a:xfrm>
          <a:prstGeom prst="rect">
            <a:avLst/>
          </a:prstGeom>
        </p:spPr>
      </p:pic>
      <p:pic>
        <p:nvPicPr>
          <p:cNvPr id="5" name="Picture 5"/>
          <p:cNvPicPr>
            <a:picLocks noChangeAspect="1"/>
          </p:cNvPicPr>
          <p:nvPr/>
        </p:nvPicPr>
        <p:blipFill>
          <a:blip r:embed="rId4"/>
          <a:srcRect/>
          <a:stretch>
            <a:fillRect/>
          </a:stretch>
        </p:blipFill>
        <p:spPr>
          <a:xfrm>
            <a:off x="8714200" y="7886700"/>
            <a:ext cx="9548991" cy="1897862"/>
          </a:xfrm>
          <a:prstGeom prst="rect">
            <a:avLst/>
          </a:prstGeom>
        </p:spPr>
      </p:pic>
      <p:pic>
        <p:nvPicPr>
          <p:cNvPr id="6" name="Picture 6"/>
          <p:cNvPicPr>
            <a:picLocks noChangeAspect="1"/>
          </p:cNvPicPr>
          <p:nvPr/>
        </p:nvPicPr>
        <p:blipFill>
          <a:blip r:embed="rId5"/>
          <a:srcRect/>
          <a:stretch>
            <a:fillRect/>
          </a:stretch>
        </p:blipFill>
        <p:spPr>
          <a:xfrm>
            <a:off x="9398762" y="3211111"/>
            <a:ext cx="8179866" cy="1785938"/>
          </a:xfrm>
          <a:prstGeom prst="rect">
            <a:avLst/>
          </a:prstGeom>
        </p:spPr>
      </p:pic>
      <p:pic>
        <p:nvPicPr>
          <p:cNvPr id="7" name="Picture 7"/>
          <p:cNvPicPr>
            <a:picLocks noChangeAspect="1"/>
          </p:cNvPicPr>
          <p:nvPr/>
        </p:nvPicPr>
        <p:blipFill>
          <a:blip r:embed="rId6"/>
          <a:srcRect/>
          <a:stretch>
            <a:fillRect/>
          </a:stretch>
        </p:blipFill>
        <p:spPr>
          <a:xfrm>
            <a:off x="3505200" y="5629400"/>
            <a:ext cx="10889945" cy="1451993"/>
          </a:xfrm>
          <a:prstGeom prst="rect">
            <a:avLst/>
          </a:prstGeom>
        </p:spPr>
      </p:pic>
      <p:sp>
        <p:nvSpPr>
          <p:cNvPr id="9" name="TextBox 11">
            <a:extLst>
              <a:ext uri="{FF2B5EF4-FFF2-40B4-BE49-F238E27FC236}">
                <a16:creationId xmlns:a16="http://schemas.microsoft.com/office/drawing/2014/main" id="{943B4242-5EFA-43CA-894A-4A32B5E84F30}"/>
              </a:ext>
            </a:extLst>
          </p:cNvPr>
          <p:cNvSpPr txBox="1"/>
          <p:nvPr/>
        </p:nvSpPr>
        <p:spPr>
          <a:xfrm>
            <a:off x="0" y="9747989"/>
            <a:ext cx="8183832" cy="478914"/>
          </a:xfrm>
          <a:prstGeom prst="rect">
            <a:avLst/>
          </a:prstGeom>
        </p:spPr>
        <p:txBody>
          <a:bodyPr lIns="0" tIns="0" rIns="0" bIns="0" rtlCol="0" anchor="t">
            <a:spAutoFit/>
          </a:bodyPr>
          <a:lstStyle/>
          <a:p>
            <a:pPr algn="ctr">
              <a:lnSpc>
                <a:spcPts val="4058"/>
              </a:lnSpc>
              <a:spcBef>
                <a:spcPct val="0"/>
              </a:spcBef>
            </a:pPr>
            <a:r>
              <a:rPr lang="en-US" sz="2898" dirty="0">
                <a:solidFill>
                  <a:srgbClr val="7030A0"/>
                </a:solidFill>
                <a:latin typeface="Arimo"/>
              </a:rPr>
              <a:t>Find Us On Web - Franchise Business  Insights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398429">
            <a:off x="-381520" y="-3345715"/>
            <a:ext cx="9253985" cy="6246440"/>
          </a:xfrm>
          <a:prstGeom prst="rect">
            <a:avLst/>
          </a:prstGeom>
        </p:spPr>
      </p:pic>
      <p:pic>
        <p:nvPicPr>
          <p:cNvPr id="3" name="Picture 3"/>
          <p:cNvPicPr>
            <a:picLocks noChangeAspect="1"/>
          </p:cNvPicPr>
          <p:nvPr/>
        </p:nvPicPr>
        <p:blipFill>
          <a:blip r:embed="rId3"/>
          <a:srcRect/>
          <a:stretch>
            <a:fillRect/>
          </a:stretch>
        </p:blipFill>
        <p:spPr>
          <a:xfrm rot="3018368">
            <a:off x="5193766" y="7584784"/>
            <a:ext cx="1286254" cy="1286254"/>
          </a:xfrm>
          <a:prstGeom prst="rect">
            <a:avLst/>
          </a:prstGeom>
        </p:spPr>
      </p:pic>
      <p:pic>
        <p:nvPicPr>
          <p:cNvPr id="4" name="Picture 4"/>
          <p:cNvPicPr>
            <a:picLocks noChangeAspect="1"/>
          </p:cNvPicPr>
          <p:nvPr/>
        </p:nvPicPr>
        <p:blipFill>
          <a:blip r:embed="rId4"/>
          <a:srcRect/>
          <a:stretch>
            <a:fillRect/>
          </a:stretch>
        </p:blipFill>
        <p:spPr>
          <a:xfrm rot="-7149923">
            <a:off x="-2576909" y="7167561"/>
            <a:ext cx="9242781" cy="6238877"/>
          </a:xfrm>
          <a:prstGeom prst="rect">
            <a:avLst/>
          </a:prstGeom>
        </p:spPr>
      </p:pic>
      <p:grpSp>
        <p:nvGrpSpPr>
          <p:cNvPr id="5" name="Group 5"/>
          <p:cNvGrpSpPr/>
          <p:nvPr/>
        </p:nvGrpSpPr>
        <p:grpSpPr>
          <a:xfrm>
            <a:off x="10500231" y="2356919"/>
            <a:ext cx="5595058" cy="5823986"/>
            <a:chOff x="0" y="0"/>
            <a:chExt cx="7460077" cy="7765315"/>
          </a:xfrm>
        </p:grpSpPr>
        <p:sp>
          <p:nvSpPr>
            <p:cNvPr id="6" name="TextBox 6"/>
            <p:cNvSpPr txBox="1"/>
            <p:nvPr/>
          </p:nvSpPr>
          <p:spPr>
            <a:xfrm>
              <a:off x="0" y="38100"/>
              <a:ext cx="7460077" cy="1098127"/>
            </a:xfrm>
            <a:prstGeom prst="rect">
              <a:avLst/>
            </a:prstGeom>
          </p:spPr>
          <p:txBody>
            <a:bodyPr lIns="0" tIns="0" rIns="0" bIns="0" rtlCol="0" anchor="t">
              <a:spAutoFit/>
            </a:bodyPr>
            <a:lstStyle/>
            <a:p>
              <a:pPr>
                <a:lnSpc>
                  <a:spcPts val="6160"/>
                </a:lnSpc>
              </a:pPr>
              <a:r>
                <a:rPr lang="en-US" sz="5600" spc="392" dirty="0">
                  <a:solidFill>
                    <a:srgbClr val="FFFFFF"/>
                  </a:solidFill>
                  <a:latin typeface="Roboto Bold"/>
                </a:rPr>
                <a:t>CONTACT US</a:t>
              </a:r>
            </a:p>
          </p:txBody>
        </p:sp>
        <p:sp>
          <p:nvSpPr>
            <p:cNvPr id="7" name="TextBox 7"/>
            <p:cNvSpPr txBox="1"/>
            <p:nvPr/>
          </p:nvSpPr>
          <p:spPr>
            <a:xfrm>
              <a:off x="0" y="1799242"/>
              <a:ext cx="7460077" cy="558993"/>
            </a:xfrm>
            <a:prstGeom prst="rect">
              <a:avLst/>
            </a:prstGeom>
          </p:spPr>
          <p:txBody>
            <a:bodyPr lIns="0" tIns="0" rIns="0" bIns="0" rtlCol="0" anchor="t">
              <a:spAutoFit/>
            </a:bodyPr>
            <a:lstStyle/>
            <a:p>
              <a:pPr marL="0" lvl="0" indent="0">
                <a:lnSpc>
                  <a:spcPts val="3106"/>
                </a:lnSpc>
                <a:spcBef>
                  <a:spcPct val="0"/>
                </a:spcBef>
                <a:buFont typeface="Arial"/>
                <a:buChar char="•"/>
              </a:pPr>
              <a:r>
                <a:rPr lang="en-US" sz="2823" u="none" spc="141">
                  <a:solidFill>
                    <a:srgbClr val="FDD54F"/>
                  </a:solidFill>
                  <a:latin typeface="Roboto Bold"/>
                </a:rPr>
                <a:t>PHONE NUMBER</a:t>
              </a:r>
            </a:p>
          </p:txBody>
        </p:sp>
        <p:sp>
          <p:nvSpPr>
            <p:cNvPr id="8" name="TextBox 8"/>
            <p:cNvSpPr txBox="1"/>
            <p:nvPr/>
          </p:nvSpPr>
          <p:spPr>
            <a:xfrm>
              <a:off x="0" y="2541345"/>
              <a:ext cx="7460077" cy="600287"/>
            </a:xfrm>
            <a:prstGeom prst="rect">
              <a:avLst/>
            </a:prstGeom>
          </p:spPr>
          <p:txBody>
            <a:bodyPr lIns="0" tIns="0" rIns="0" bIns="0" rtlCol="0" anchor="t">
              <a:spAutoFit/>
            </a:bodyPr>
            <a:lstStyle/>
            <a:p>
              <a:pPr>
                <a:lnSpc>
                  <a:spcPts val="3959"/>
                </a:lnSpc>
              </a:pPr>
              <a:r>
                <a:rPr lang="en-US" sz="2400" spc="96">
                  <a:solidFill>
                    <a:srgbClr val="FFFFFF"/>
                  </a:solidFill>
                  <a:latin typeface="Roboto"/>
                </a:rPr>
                <a:t>+44 (0) 1624 666 105</a:t>
              </a:r>
            </a:p>
          </p:txBody>
        </p:sp>
        <p:sp>
          <p:nvSpPr>
            <p:cNvPr id="9" name="TextBox 9"/>
            <p:cNvSpPr txBox="1"/>
            <p:nvPr/>
          </p:nvSpPr>
          <p:spPr>
            <a:xfrm>
              <a:off x="0" y="4108967"/>
              <a:ext cx="7460077" cy="558993"/>
            </a:xfrm>
            <a:prstGeom prst="rect">
              <a:avLst/>
            </a:prstGeom>
          </p:spPr>
          <p:txBody>
            <a:bodyPr lIns="0" tIns="0" rIns="0" bIns="0" rtlCol="0" anchor="t">
              <a:spAutoFit/>
            </a:bodyPr>
            <a:lstStyle/>
            <a:p>
              <a:pPr marL="0" lvl="0" indent="0">
                <a:lnSpc>
                  <a:spcPts val="3106"/>
                </a:lnSpc>
                <a:spcBef>
                  <a:spcPct val="0"/>
                </a:spcBef>
                <a:buFont typeface="Arial"/>
                <a:buChar char="•"/>
              </a:pPr>
              <a:r>
                <a:rPr lang="en-US" sz="2823" u="none" spc="141">
                  <a:solidFill>
                    <a:srgbClr val="FDD54F"/>
                  </a:solidFill>
                  <a:latin typeface="Roboto Bold"/>
                </a:rPr>
                <a:t>EMAIL ADDRESS</a:t>
              </a:r>
            </a:p>
          </p:txBody>
        </p:sp>
        <p:sp>
          <p:nvSpPr>
            <p:cNvPr id="10" name="TextBox 10"/>
            <p:cNvSpPr txBox="1"/>
            <p:nvPr/>
          </p:nvSpPr>
          <p:spPr>
            <a:xfrm>
              <a:off x="0" y="4851070"/>
              <a:ext cx="7460077" cy="600287"/>
            </a:xfrm>
            <a:prstGeom prst="rect">
              <a:avLst/>
            </a:prstGeom>
          </p:spPr>
          <p:txBody>
            <a:bodyPr lIns="0" tIns="0" rIns="0" bIns="0" rtlCol="0" anchor="t">
              <a:spAutoFit/>
            </a:bodyPr>
            <a:lstStyle/>
            <a:p>
              <a:pPr>
                <a:lnSpc>
                  <a:spcPts val="3959"/>
                </a:lnSpc>
              </a:pPr>
              <a:r>
                <a:rPr lang="en-US" sz="2400" spc="96">
                  <a:solidFill>
                    <a:srgbClr val="FFFFFF"/>
                  </a:solidFill>
                  <a:latin typeface="Roboto"/>
                </a:rPr>
                <a:t>hello@FindUsOnWeb.com</a:t>
              </a:r>
            </a:p>
          </p:txBody>
        </p:sp>
        <p:sp>
          <p:nvSpPr>
            <p:cNvPr id="11" name="TextBox 11"/>
            <p:cNvSpPr txBox="1"/>
            <p:nvPr/>
          </p:nvSpPr>
          <p:spPr>
            <a:xfrm>
              <a:off x="0" y="6418692"/>
              <a:ext cx="7460077" cy="563227"/>
            </a:xfrm>
            <a:prstGeom prst="rect">
              <a:avLst/>
            </a:prstGeom>
          </p:spPr>
          <p:txBody>
            <a:bodyPr lIns="0" tIns="0" rIns="0" bIns="0" rtlCol="0" anchor="t">
              <a:spAutoFit/>
            </a:bodyPr>
            <a:lstStyle/>
            <a:p>
              <a:pPr marL="0" lvl="0" indent="0">
                <a:lnSpc>
                  <a:spcPts val="3106"/>
                </a:lnSpc>
                <a:spcBef>
                  <a:spcPct val="0"/>
                </a:spcBef>
                <a:buFont typeface="Arial"/>
                <a:buChar char="•"/>
              </a:pPr>
              <a:r>
                <a:rPr lang="en-US" sz="2823" u="none" spc="141">
                  <a:solidFill>
                    <a:srgbClr val="FDD54F"/>
                  </a:solidFill>
                  <a:latin typeface="Roboto Bold"/>
                </a:rPr>
                <a:t>WEB</a:t>
              </a:r>
            </a:p>
          </p:txBody>
        </p:sp>
        <p:sp>
          <p:nvSpPr>
            <p:cNvPr id="12" name="TextBox 12"/>
            <p:cNvSpPr txBox="1"/>
            <p:nvPr/>
          </p:nvSpPr>
          <p:spPr>
            <a:xfrm>
              <a:off x="0" y="7165028"/>
              <a:ext cx="7460077" cy="600287"/>
            </a:xfrm>
            <a:prstGeom prst="rect">
              <a:avLst/>
            </a:prstGeom>
          </p:spPr>
          <p:txBody>
            <a:bodyPr lIns="0" tIns="0" rIns="0" bIns="0" rtlCol="0" anchor="t">
              <a:spAutoFit/>
            </a:bodyPr>
            <a:lstStyle/>
            <a:p>
              <a:pPr>
                <a:lnSpc>
                  <a:spcPts val="3959"/>
                </a:lnSpc>
              </a:pPr>
              <a:r>
                <a:rPr lang="en-US" sz="2400" spc="96">
                  <a:solidFill>
                    <a:srgbClr val="FFFFFF"/>
                  </a:solidFill>
                  <a:latin typeface="Roboto"/>
                </a:rPr>
                <a:t>www.FindUsOnWeb.com</a:t>
              </a:r>
            </a:p>
          </p:txBody>
        </p:sp>
      </p:grpSp>
      <p:pic>
        <p:nvPicPr>
          <p:cNvPr id="13" name="Picture 13"/>
          <p:cNvPicPr>
            <a:picLocks noChangeAspect="1"/>
          </p:cNvPicPr>
          <p:nvPr/>
        </p:nvPicPr>
        <p:blipFill>
          <a:blip r:embed="rId5"/>
          <a:srcRect/>
          <a:stretch>
            <a:fillRect/>
          </a:stretch>
        </p:blipFill>
        <p:spPr>
          <a:xfrm>
            <a:off x="15663696" y="9615793"/>
            <a:ext cx="2624304" cy="572973"/>
          </a:xfrm>
          <a:prstGeom prst="rect">
            <a:avLst/>
          </a:prstGeom>
        </p:spPr>
      </p:pic>
      <p:sp>
        <p:nvSpPr>
          <p:cNvPr id="15" name="TextBox 15"/>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
        <p:nvSpPr>
          <p:cNvPr id="17" name="TextBox 11">
            <a:extLst>
              <a:ext uri="{FF2B5EF4-FFF2-40B4-BE49-F238E27FC236}">
                <a16:creationId xmlns:a16="http://schemas.microsoft.com/office/drawing/2014/main" id="{418E090E-11AA-4663-B445-775A6D570E11}"/>
              </a:ext>
            </a:extLst>
          </p:cNvPr>
          <p:cNvSpPr txBox="1"/>
          <p:nvPr/>
        </p:nvSpPr>
        <p:spPr>
          <a:xfrm>
            <a:off x="0" y="9747989"/>
            <a:ext cx="8183832" cy="500911"/>
          </a:xfrm>
          <a:prstGeom prst="rect">
            <a:avLst/>
          </a:prstGeom>
        </p:spPr>
        <p:txBody>
          <a:bodyPr lIns="0" tIns="0" rIns="0" bIns="0" rtlCol="0" anchor="t">
            <a:spAutoFit/>
          </a:bodyPr>
          <a:lstStyle/>
          <a:p>
            <a:pPr algn="ctr">
              <a:lnSpc>
                <a:spcPts val="4058"/>
              </a:lnSpc>
              <a:spcBef>
                <a:spcPct val="0"/>
              </a:spcBef>
            </a:pPr>
            <a:r>
              <a:rPr lang="en-US" sz="2898" dirty="0">
                <a:solidFill>
                  <a:srgbClr val="FDD54F"/>
                </a:solidFill>
                <a:latin typeface="Arimo"/>
              </a:rPr>
              <a:t>Find Us On Web - Franchise Business  Insights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29" name="Picture 29"/>
          <p:cNvPicPr>
            <a:picLocks noChangeAspect="1"/>
          </p:cNvPicPr>
          <p:nvPr/>
        </p:nvPicPr>
        <p:blipFill>
          <a:blip r:embed="rId2"/>
          <a:srcRect/>
          <a:stretch>
            <a:fillRect/>
          </a:stretch>
        </p:blipFill>
        <p:spPr>
          <a:xfrm>
            <a:off x="15663696" y="9615793"/>
            <a:ext cx="2624304" cy="572973"/>
          </a:xfrm>
          <a:prstGeom prst="rect">
            <a:avLst/>
          </a:prstGeom>
        </p:spPr>
      </p:pic>
      <p:sp>
        <p:nvSpPr>
          <p:cNvPr id="31" name="TextBox 31"/>
          <p:cNvSpPr txBox="1"/>
          <p:nvPr/>
        </p:nvSpPr>
        <p:spPr>
          <a:xfrm>
            <a:off x="13434251" y="275162"/>
            <a:ext cx="4458891" cy="286385"/>
          </a:xfrm>
          <a:prstGeom prst="rect">
            <a:avLst/>
          </a:prstGeom>
        </p:spPr>
        <p:txBody>
          <a:bodyPr lIns="0" tIns="0" rIns="0" bIns="0" rtlCol="0" anchor="t">
            <a:spAutoFit/>
          </a:bodyPr>
          <a:lstStyle/>
          <a:p>
            <a:pPr marL="0" marR="0" lvl="0" indent="0" algn="r" defTabSz="914400" rtl="0" eaLnBrk="1" fontAlgn="auto" latinLnBrk="0" hangingPunct="1">
              <a:lnSpc>
                <a:spcPts val="2240"/>
              </a:lnSpc>
              <a:spcBef>
                <a:spcPts val="0"/>
              </a:spcBef>
              <a:spcAft>
                <a:spcPts val="0"/>
              </a:spcAft>
              <a:buClrTx/>
              <a:buSzTx/>
              <a:buFontTx/>
              <a:buNone/>
              <a:tabLst/>
              <a:defRPr/>
            </a:pPr>
            <a:r>
              <a:rPr kumimoji="0" lang="en-US" sz="1600" b="0" i="0" u="none" strike="noStrike" kern="1200" cap="none" spc="96" normalizeH="0" baseline="0" noProof="0">
                <a:ln>
                  <a:noFill/>
                </a:ln>
                <a:solidFill>
                  <a:srgbClr val="FFFFFF"/>
                </a:solidFill>
                <a:effectLst/>
                <a:uLnTx/>
                <a:uFillTx/>
                <a:latin typeface="Roboto"/>
                <a:ea typeface="+mn-ea"/>
                <a:cs typeface="+mn-cs"/>
              </a:rPr>
              <a:t>Part of  Franchise Mannual</a:t>
            </a:r>
          </a:p>
        </p:txBody>
      </p:sp>
      <p:grpSp>
        <p:nvGrpSpPr>
          <p:cNvPr id="26" name="Group 25">
            <a:extLst>
              <a:ext uri="{FF2B5EF4-FFF2-40B4-BE49-F238E27FC236}">
                <a16:creationId xmlns:a16="http://schemas.microsoft.com/office/drawing/2014/main" id="{AAC39ADC-1D5C-4119-8693-393EF1427BFB}"/>
              </a:ext>
            </a:extLst>
          </p:cNvPr>
          <p:cNvGrpSpPr/>
          <p:nvPr/>
        </p:nvGrpSpPr>
        <p:grpSpPr>
          <a:xfrm>
            <a:off x="1897137" y="2764042"/>
            <a:ext cx="4523133" cy="3053115"/>
            <a:chOff x="1897137" y="2982156"/>
            <a:chExt cx="4523133" cy="3053115"/>
          </a:xfrm>
        </p:grpSpPr>
        <p:pic>
          <p:nvPicPr>
            <p:cNvPr id="10" name="Picture 10"/>
            <p:cNvPicPr>
              <a:picLocks noChangeAspect="1"/>
            </p:cNvPicPr>
            <p:nvPr/>
          </p:nvPicPr>
          <p:blipFill>
            <a:blip r:embed="rId3"/>
            <a:srcRect/>
            <a:stretch>
              <a:fillRect/>
            </a:stretch>
          </p:blipFill>
          <p:spPr>
            <a:xfrm>
              <a:off x="1897137" y="2982156"/>
              <a:ext cx="4523133" cy="3053115"/>
            </a:xfrm>
            <a:prstGeom prst="rect">
              <a:avLst/>
            </a:prstGeom>
          </p:spPr>
        </p:pic>
        <p:grpSp>
          <p:nvGrpSpPr>
            <p:cNvPr id="11" name="Group 11"/>
            <p:cNvGrpSpPr/>
            <p:nvPr/>
          </p:nvGrpSpPr>
          <p:grpSpPr>
            <a:xfrm>
              <a:off x="2079234" y="4138174"/>
              <a:ext cx="3559565" cy="986092"/>
              <a:chOff x="-902408" y="603466"/>
              <a:chExt cx="4746087" cy="1314789"/>
            </a:xfrm>
          </p:grpSpPr>
          <p:sp>
            <p:nvSpPr>
              <p:cNvPr id="12" name="TextBox 12"/>
              <p:cNvSpPr txBox="1"/>
              <p:nvPr/>
            </p:nvSpPr>
            <p:spPr>
              <a:xfrm>
                <a:off x="-293901" y="603466"/>
                <a:ext cx="3407566" cy="393271"/>
              </a:xfrm>
              <a:prstGeom prst="rect">
                <a:avLst/>
              </a:prstGeom>
            </p:spPr>
            <p:txBody>
              <a:bodyPr lIns="0" tIns="0" rIns="0" bIns="0" rtlCol="0" anchor="t">
                <a:spAutoFit/>
              </a:bodyPr>
              <a:lstStyle/>
              <a:p>
                <a:pPr marL="0" marR="0" lvl="0" indent="0" algn="ctr" defTabSz="914400" rtl="0" eaLnBrk="1" fontAlgn="auto" latinLnBrk="0" hangingPunct="1">
                  <a:lnSpc>
                    <a:spcPts val="2316"/>
                  </a:lnSpc>
                  <a:spcBef>
                    <a:spcPts val="0"/>
                  </a:spcBef>
                  <a:spcAft>
                    <a:spcPts val="0"/>
                  </a:spcAft>
                  <a:buClrTx/>
                  <a:buSzTx/>
                  <a:buFontTx/>
                  <a:buNone/>
                  <a:tabLst/>
                  <a:defRPr/>
                </a:pPr>
                <a:r>
                  <a:rPr kumimoji="0" lang="en-US" sz="2105" b="0" i="0" u="none" strike="noStrike" kern="1200" cap="none" spc="105" normalizeH="0" baseline="0" noProof="0" dirty="0">
                    <a:ln>
                      <a:noFill/>
                    </a:ln>
                    <a:solidFill>
                      <a:srgbClr val="FFFFFF"/>
                    </a:solidFill>
                    <a:effectLst/>
                    <a:uLnTx/>
                    <a:uFillTx/>
                    <a:latin typeface="Roboto Bold"/>
                    <a:ea typeface="+mn-ea"/>
                    <a:cs typeface="+mn-cs"/>
                  </a:rPr>
                  <a:t>Guaranteed More</a:t>
                </a:r>
              </a:p>
            </p:txBody>
          </p:sp>
          <p:sp>
            <p:nvSpPr>
              <p:cNvPr id="13" name="TextBox 13"/>
              <p:cNvSpPr txBox="1"/>
              <p:nvPr/>
            </p:nvSpPr>
            <p:spPr>
              <a:xfrm>
                <a:off x="-902408" y="1097518"/>
                <a:ext cx="4746087" cy="820737"/>
              </a:xfrm>
              <a:prstGeom prst="rect">
                <a:avLst/>
              </a:prstGeom>
            </p:spPr>
            <p:txBody>
              <a:bodyPr wrap="square" lIns="0" tIns="0" rIns="0" bIns="0" rtlCol="0" anchor="t">
                <a:spAutoFit/>
              </a:bodyPr>
              <a:lstStyle/>
              <a:p>
                <a:pPr marL="0" marR="0" lvl="0" indent="0" algn="ctr" defTabSz="914400" rtl="0" eaLnBrk="1" fontAlgn="auto" latinLnBrk="0" hangingPunct="1">
                  <a:lnSpc>
                    <a:spcPts val="5212"/>
                  </a:lnSpc>
                  <a:spcBef>
                    <a:spcPts val="0"/>
                  </a:spcBef>
                  <a:spcAft>
                    <a:spcPts val="0"/>
                  </a:spcAft>
                  <a:buClrTx/>
                  <a:buSzTx/>
                  <a:buFontTx/>
                  <a:buNone/>
                  <a:tabLst/>
                  <a:defRPr/>
                </a:pPr>
                <a:r>
                  <a:rPr kumimoji="0" lang="en-US" sz="3600" b="0" i="0" u="none" strike="noStrike" kern="1200" cap="none" spc="236" normalizeH="0" baseline="0" noProof="0" dirty="0">
                    <a:ln>
                      <a:noFill/>
                    </a:ln>
                    <a:solidFill>
                      <a:srgbClr val="FFFFFF"/>
                    </a:solidFill>
                    <a:effectLst/>
                    <a:uLnTx/>
                    <a:uFillTx/>
                    <a:latin typeface="Roboto Bold"/>
                    <a:ea typeface="+mn-ea"/>
                    <a:cs typeface="+mn-cs"/>
                  </a:rPr>
                  <a:t>CONNECTIONS</a:t>
                </a:r>
              </a:p>
            </p:txBody>
          </p:sp>
        </p:grpSp>
      </p:grpSp>
      <p:grpSp>
        <p:nvGrpSpPr>
          <p:cNvPr id="28" name="Group 27">
            <a:extLst>
              <a:ext uri="{FF2B5EF4-FFF2-40B4-BE49-F238E27FC236}">
                <a16:creationId xmlns:a16="http://schemas.microsoft.com/office/drawing/2014/main" id="{3B58161E-FB3C-4432-BE6F-29EAECDB617D}"/>
              </a:ext>
            </a:extLst>
          </p:cNvPr>
          <p:cNvGrpSpPr/>
          <p:nvPr/>
        </p:nvGrpSpPr>
        <p:grpSpPr>
          <a:xfrm>
            <a:off x="6999667" y="2756002"/>
            <a:ext cx="4228264" cy="3107774"/>
            <a:chOff x="6999667" y="2974116"/>
            <a:chExt cx="4228264" cy="3107774"/>
          </a:xfrm>
        </p:grpSpPr>
        <p:pic>
          <p:nvPicPr>
            <p:cNvPr id="2" name="Picture 2"/>
            <p:cNvPicPr>
              <a:picLocks noChangeAspect="1"/>
            </p:cNvPicPr>
            <p:nvPr/>
          </p:nvPicPr>
          <p:blipFill>
            <a:blip r:embed="rId4"/>
            <a:srcRect/>
            <a:stretch>
              <a:fillRect/>
            </a:stretch>
          </p:blipFill>
          <p:spPr>
            <a:xfrm rot="-412850">
              <a:off x="6999667" y="2974116"/>
              <a:ext cx="4228264" cy="3107774"/>
            </a:xfrm>
            <a:prstGeom prst="rect">
              <a:avLst/>
            </a:prstGeom>
          </p:spPr>
        </p:pic>
        <p:grpSp>
          <p:nvGrpSpPr>
            <p:cNvPr id="32" name="Group 11">
              <a:extLst>
                <a:ext uri="{FF2B5EF4-FFF2-40B4-BE49-F238E27FC236}">
                  <a16:creationId xmlns:a16="http://schemas.microsoft.com/office/drawing/2014/main" id="{3EB94E95-C926-4EFF-A28E-82BBBED54420}"/>
                </a:ext>
              </a:extLst>
            </p:cNvPr>
            <p:cNvGrpSpPr/>
            <p:nvPr/>
          </p:nvGrpSpPr>
          <p:grpSpPr>
            <a:xfrm>
              <a:off x="7413235" y="4029912"/>
              <a:ext cx="3559565" cy="998916"/>
              <a:chOff x="-902408" y="603466"/>
              <a:chExt cx="4746087" cy="1331888"/>
            </a:xfrm>
          </p:grpSpPr>
          <p:sp>
            <p:nvSpPr>
              <p:cNvPr id="33" name="TextBox 12">
                <a:extLst>
                  <a:ext uri="{FF2B5EF4-FFF2-40B4-BE49-F238E27FC236}">
                    <a16:creationId xmlns:a16="http://schemas.microsoft.com/office/drawing/2014/main" id="{6D7F757D-5AC5-4443-AF4A-D93194552B2F}"/>
                  </a:ext>
                </a:extLst>
              </p:cNvPr>
              <p:cNvSpPr txBox="1"/>
              <p:nvPr/>
            </p:nvSpPr>
            <p:spPr>
              <a:xfrm>
                <a:off x="-293901" y="603466"/>
                <a:ext cx="3407566" cy="393271"/>
              </a:xfrm>
              <a:prstGeom prst="rect">
                <a:avLst/>
              </a:prstGeom>
            </p:spPr>
            <p:txBody>
              <a:bodyPr lIns="0" tIns="0" rIns="0" bIns="0" rtlCol="0" anchor="t">
                <a:spAutoFit/>
              </a:bodyPr>
              <a:lstStyle/>
              <a:p>
                <a:pPr marL="0" marR="0" lvl="0" indent="0" algn="ctr" defTabSz="914400" rtl="0" eaLnBrk="1" fontAlgn="auto" latinLnBrk="0" hangingPunct="1">
                  <a:lnSpc>
                    <a:spcPts val="2316"/>
                  </a:lnSpc>
                  <a:spcBef>
                    <a:spcPts val="0"/>
                  </a:spcBef>
                  <a:spcAft>
                    <a:spcPts val="0"/>
                  </a:spcAft>
                  <a:buClrTx/>
                  <a:buSzTx/>
                  <a:buFontTx/>
                  <a:buNone/>
                  <a:tabLst/>
                  <a:defRPr/>
                </a:pPr>
                <a:r>
                  <a:rPr kumimoji="0" lang="en-US" sz="2105" b="0" i="0" u="none" strike="noStrike" kern="1200" cap="none" spc="105" normalizeH="0" baseline="0" noProof="0" dirty="0">
                    <a:ln>
                      <a:noFill/>
                    </a:ln>
                    <a:solidFill>
                      <a:srgbClr val="FFFFFF"/>
                    </a:solidFill>
                    <a:effectLst/>
                    <a:uLnTx/>
                    <a:uFillTx/>
                    <a:latin typeface="Roboto Bold"/>
                    <a:ea typeface="+mn-ea"/>
                    <a:cs typeface="+mn-cs"/>
                  </a:rPr>
                  <a:t>Guaranteed More</a:t>
                </a:r>
              </a:p>
            </p:txBody>
          </p:sp>
          <p:sp>
            <p:nvSpPr>
              <p:cNvPr id="34" name="TextBox 13">
                <a:extLst>
                  <a:ext uri="{FF2B5EF4-FFF2-40B4-BE49-F238E27FC236}">
                    <a16:creationId xmlns:a16="http://schemas.microsoft.com/office/drawing/2014/main" id="{0019F8D9-C924-4E91-9C6A-CD8A0F43268E}"/>
                  </a:ext>
                </a:extLst>
              </p:cNvPr>
              <p:cNvSpPr txBox="1"/>
              <p:nvPr/>
            </p:nvSpPr>
            <p:spPr>
              <a:xfrm>
                <a:off x="-902408" y="1097518"/>
                <a:ext cx="4746087" cy="837836"/>
              </a:xfrm>
              <a:prstGeom prst="rect">
                <a:avLst/>
              </a:prstGeom>
            </p:spPr>
            <p:txBody>
              <a:bodyPr wrap="square" lIns="0" tIns="0" rIns="0" bIns="0" rtlCol="0" anchor="t">
                <a:spAutoFit/>
              </a:bodyPr>
              <a:lstStyle/>
              <a:p>
                <a:pPr marL="0" marR="0" lvl="0" indent="0" algn="ctr" defTabSz="914400" rtl="0" eaLnBrk="1" fontAlgn="auto" latinLnBrk="0" hangingPunct="1">
                  <a:lnSpc>
                    <a:spcPts val="5212"/>
                  </a:lnSpc>
                  <a:spcBef>
                    <a:spcPts val="0"/>
                  </a:spcBef>
                  <a:spcAft>
                    <a:spcPts val="0"/>
                  </a:spcAft>
                  <a:buClrTx/>
                  <a:buSzTx/>
                  <a:buFontTx/>
                  <a:buNone/>
                  <a:tabLst/>
                  <a:defRPr/>
                </a:pPr>
                <a:r>
                  <a:rPr kumimoji="0" lang="en-US" sz="3600" b="0" i="0" u="none" strike="noStrike" kern="1200" cap="none" spc="236" normalizeH="0" baseline="0" noProof="0" dirty="0">
                    <a:ln>
                      <a:noFill/>
                    </a:ln>
                    <a:solidFill>
                      <a:srgbClr val="FFFFFF"/>
                    </a:solidFill>
                    <a:effectLst/>
                    <a:uLnTx/>
                    <a:uFillTx/>
                    <a:latin typeface="Roboto Bold"/>
                    <a:ea typeface="+mn-ea"/>
                    <a:cs typeface="+mn-cs"/>
                  </a:rPr>
                  <a:t>SAVINGS</a:t>
                </a:r>
                <a:endParaRPr kumimoji="0" lang="en-US" sz="4400" b="0" i="0" u="none" strike="noStrike" kern="1200" cap="none" spc="236" normalizeH="0" baseline="0" noProof="0" dirty="0">
                  <a:ln>
                    <a:noFill/>
                  </a:ln>
                  <a:solidFill>
                    <a:srgbClr val="FFFFFF"/>
                  </a:solidFill>
                  <a:effectLst/>
                  <a:uLnTx/>
                  <a:uFillTx/>
                  <a:latin typeface="Roboto Bold"/>
                  <a:ea typeface="+mn-ea"/>
                  <a:cs typeface="+mn-cs"/>
                </a:endParaRPr>
              </a:p>
            </p:txBody>
          </p:sp>
        </p:grpSp>
      </p:grpSp>
      <p:grpSp>
        <p:nvGrpSpPr>
          <p:cNvPr id="47" name="Group 46">
            <a:extLst>
              <a:ext uri="{FF2B5EF4-FFF2-40B4-BE49-F238E27FC236}">
                <a16:creationId xmlns:a16="http://schemas.microsoft.com/office/drawing/2014/main" id="{4A1EADE7-EBBE-44CD-8D26-316E621CC79E}"/>
              </a:ext>
            </a:extLst>
          </p:cNvPr>
          <p:cNvGrpSpPr/>
          <p:nvPr/>
        </p:nvGrpSpPr>
        <p:grpSpPr>
          <a:xfrm>
            <a:off x="11778722" y="2476500"/>
            <a:ext cx="4629074" cy="3124625"/>
            <a:chOff x="11778722" y="2694614"/>
            <a:chExt cx="4629074" cy="3124625"/>
          </a:xfrm>
        </p:grpSpPr>
        <p:pic>
          <p:nvPicPr>
            <p:cNvPr id="18" name="Picture 18"/>
            <p:cNvPicPr>
              <a:picLocks noChangeAspect="1"/>
            </p:cNvPicPr>
            <p:nvPr/>
          </p:nvPicPr>
          <p:blipFill>
            <a:blip r:embed="rId3"/>
            <a:srcRect/>
            <a:stretch>
              <a:fillRect/>
            </a:stretch>
          </p:blipFill>
          <p:spPr>
            <a:xfrm>
              <a:off x="11778722" y="2694614"/>
              <a:ext cx="4629074" cy="3124625"/>
            </a:xfrm>
            <a:prstGeom prst="rect">
              <a:avLst/>
            </a:prstGeom>
          </p:spPr>
        </p:pic>
        <p:grpSp>
          <p:nvGrpSpPr>
            <p:cNvPr id="35" name="Group 11">
              <a:extLst>
                <a:ext uri="{FF2B5EF4-FFF2-40B4-BE49-F238E27FC236}">
                  <a16:creationId xmlns:a16="http://schemas.microsoft.com/office/drawing/2014/main" id="{3D95707A-CC8F-4FF0-8B35-BD9AA055FED9}"/>
                </a:ext>
              </a:extLst>
            </p:cNvPr>
            <p:cNvGrpSpPr/>
            <p:nvPr/>
          </p:nvGrpSpPr>
          <p:grpSpPr>
            <a:xfrm>
              <a:off x="12213835" y="4068384"/>
              <a:ext cx="3559565" cy="998916"/>
              <a:chOff x="-902408" y="603466"/>
              <a:chExt cx="4746087" cy="1331888"/>
            </a:xfrm>
          </p:grpSpPr>
          <p:sp>
            <p:nvSpPr>
              <p:cNvPr id="36" name="TextBox 12">
                <a:extLst>
                  <a:ext uri="{FF2B5EF4-FFF2-40B4-BE49-F238E27FC236}">
                    <a16:creationId xmlns:a16="http://schemas.microsoft.com/office/drawing/2014/main" id="{6D4260EE-A994-4039-866F-B3B81E439F0D}"/>
                  </a:ext>
                </a:extLst>
              </p:cNvPr>
              <p:cNvSpPr txBox="1"/>
              <p:nvPr/>
            </p:nvSpPr>
            <p:spPr>
              <a:xfrm>
                <a:off x="-293901" y="603466"/>
                <a:ext cx="3407566" cy="393271"/>
              </a:xfrm>
              <a:prstGeom prst="rect">
                <a:avLst/>
              </a:prstGeom>
            </p:spPr>
            <p:txBody>
              <a:bodyPr lIns="0" tIns="0" rIns="0" bIns="0" rtlCol="0" anchor="t">
                <a:spAutoFit/>
              </a:bodyPr>
              <a:lstStyle/>
              <a:p>
                <a:pPr marL="0" marR="0" lvl="0" indent="0" algn="ctr" defTabSz="914400" rtl="0" eaLnBrk="1" fontAlgn="auto" latinLnBrk="0" hangingPunct="1">
                  <a:lnSpc>
                    <a:spcPts val="2316"/>
                  </a:lnSpc>
                  <a:spcBef>
                    <a:spcPts val="0"/>
                  </a:spcBef>
                  <a:spcAft>
                    <a:spcPts val="0"/>
                  </a:spcAft>
                  <a:buClrTx/>
                  <a:buSzTx/>
                  <a:buFontTx/>
                  <a:buNone/>
                  <a:tabLst/>
                  <a:defRPr/>
                </a:pPr>
                <a:r>
                  <a:rPr kumimoji="0" lang="en-US" sz="2105" b="0" i="0" u="none" strike="noStrike" kern="1200" cap="none" spc="105" normalizeH="0" baseline="0" noProof="0" dirty="0">
                    <a:ln>
                      <a:noFill/>
                    </a:ln>
                    <a:solidFill>
                      <a:srgbClr val="FFFFFF"/>
                    </a:solidFill>
                    <a:effectLst/>
                    <a:uLnTx/>
                    <a:uFillTx/>
                    <a:latin typeface="Roboto Bold"/>
                    <a:ea typeface="+mn-ea"/>
                    <a:cs typeface="+mn-cs"/>
                  </a:rPr>
                  <a:t>Guaranteed More</a:t>
                </a:r>
              </a:p>
            </p:txBody>
          </p:sp>
          <p:sp>
            <p:nvSpPr>
              <p:cNvPr id="37" name="TextBox 13">
                <a:extLst>
                  <a:ext uri="{FF2B5EF4-FFF2-40B4-BE49-F238E27FC236}">
                    <a16:creationId xmlns:a16="http://schemas.microsoft.com/office/drawing/2014/main" id="{016F931A-406A-4E92-98F8-9321097FD846}"/>
                  </a:ext>
                </a:extLst>
              </p:cNvPr>
              <p:cNvSpPr txBox="1"/>
              <p:nvPr/>
            </p:nvSpPr>
            <p:spPr>
              <a:xfrm>
                <a:off x="-902408" y="1097518"/>
                <a:ext cx="4746087" cy="837836"/>
              </a:xfrm>
              <a:prstGeom prst="rect">
                <a:avLst/>
              </a:prstGeom>
            </p:spPr>
            <p:txBody>
              <a:bodyPr wrap="square" lIns="0" tIns="0" rIns="0" bIns="0" rtlCol="0" anchor="t">
                <a:spAutoFit/>
              </a:bodyPr>
              <a:lstStyle/>
              <a:p>
                <a:pPr marL="0" marR="0" lvl="0" indent="0" algn="ctr" defTabSz="914400" rtl="0" eaLnBrk="1" fontAlgn="auto" latinLnBrk="0" hangingPunct="1">
                  <a:lnSpc>
                    <a:spcPts val="5212"/>
                  </a:lnSpc>
                  <a:spcBef>
                    <a:spcPts val="0"/>
                  </a:spcBef>
                  <a:spcAft>
                    <a:spcPts val="0"/>
                  </a:spcAft>
                  <a:buClrTx/>
                  <a:buSzTx/>
                  <a:buFontTx/>
                  <a:buNone/>
                  <a:tabLst/>
                  <a:defRPr/>
                </a:pPr>
                <a:r>
                  <a:rPr kumimoji="0" lang="en-US" sz="3600" b="0" i="0" u="none" strike="noStrike" kern="1200" cap="none" spc="236" normalizeH="0" baseline="0" noProof="0" dirty="0">
                    <a:ln>
                      <a:noFill/>
                    </a:ln>
                    <a:solidFill>
                      <a:srgbClr val="FFFFFF"/>
                    </a:solidFill>
                    <a:effectLst/>
                    <a:uLnTx/>
                    <a:uFillTx/>
                    <a:latin typeface="Roboto Bold"/>
                    <a:ea typeface="+mn-ea"/>
                    <a:cs typeface="+mn-cs"/>
                  </a:rPr>
                  <a:t>LEADS</a:t>
                </a:r>
                <a:endParaRPr kumimoji="0" lang="en-US" sz="4400" b="0" i="0" u="none" strike="noStrike" kern="1200" cap="none" spc="236" normalizeH="0" baseline="0" noProof="0" dirty="0">
                  <a:ln>
                    <a:noFill/>
                  </a:ln>
                  <a:solidFill>
                    <a:srgbClr val="FFFFFF"/>
                  </a:solidFill>
                  <a:effectLst/>
                  <a:uLnTx/>
                  <a:uFillTx/>
                  <a:latin typeface="Roboto Bold"/>
                  <a:ea typeface="+mn-ea"/>
                  <a:cs typeface="+mn-cs"/>
                </a:endParaRPr>
              </a:p>
            </p:txBody>
          </p:sp>
        </p:grpSp>
      </p:grpSp>
      <p:grpSp>
        <p:nvGrpSpPr>
          <p:cNvPr id="50" name="Group 49">
            <a:extLst>
              <a:ext uri="{FF2B5EF4-FFF2-40B4-BE49-F238E27FC236}">
                <a16:creationId xmlns:a16="http://schemas.microsoft.com/office/drawing/2014/main" id="{5C80090E-93C5-40A2-9659-FB5145A30854}"/>
              </a:ext>
            </a:extLst>
          </p:cNvPr>
          <p:cNvGrpSpPr/>
          <p:nvPr/>
        </p:nvGrpSpPr>
        <p:grpSpPr>
          <a:xfrm>
            <a:off x="1719041" y="5987193"/>
            <a:ext cx="4523151" cy="3595905"/>
            <a:chOff x="1719041" y="6205307"/>
            <a:chExt cx="4523151" cy="3595905"/>
          </a:xfrm>
        </p:grpSpPr>
        <p:pic>
          <p:nvPicPr>
            <p:cNvPr id="22" name="Picture 22"/>
            <p:cNvPicPr>
              <a:picLocks noChangeAspect="1"/>
            </p:cNvPicPr>
            <p:nvPr/>
          </p:nvPicPr>
          <p:blipFill>
            <a:blip r:embed="rId5"/>
            <a:srcRect/>
            <a:stretch>
              <a:fillRect/>
            </a:stretch>
          </p:blipFill>
          <p:spPr>
            <a:xfrm rot="157145">
              <a:off x="1719041" y="6205307"/>
              <a:ext cx="4523151" cy="3595905"/>
            </a:xfrm>
            <a:prstGeom prst="rect">
              <a:avLst/>
            </a:prstGeom>
          </p:spPr>
        </p:pic>
        <p:grpSp>
          <p:nvGrpSpPr>
            <p:cNvPr id="38" name="Group 11">
              <a:extLst>
                <a:ext uri="{FF2B5EF4-FFF2-40B4-BE49-F238E27FC236}">
                  <a16:creationId xmlns:a16="http://schemas.microsoft.com/office/drawing/2014/main" id="{28F8E1AB-AB02-4B19-9D38-AC1696E72627}"/>
                </a:ext>
              </a:extLst>
            </p:cNvPr>
            <p:cNvGrpSpPr/>
            <p:nvPr/>
          </p:nvGrpSpPr>
          <p:grpSpPr>
            <a:xfrm>
              <a:off x="2079234" y="7662608"/>
              <a:ext cx="3788166" cy="986092"/>
              <a:chOff x="-902408" y="603466"/>
              <a:chExt cx="5050888" cy="1314790"/>
            </a:xfrm>
          </p:grpSpPr>
          <p:sp>
            <p:nvSpPr>
              <p:cNvPr id="39" name="TextBox 12">
                <a:extLst>
                  <a:ext uri="{FF2B5EF4-FFF2-40B4-BE49-F238E27FC236}">
                    <a16:creationId xmlns:a16="http://schemas.microsoft.com/office/drawing/2014/main" id="{2F1BD5AF-4793-40F7-897D-2E35FF2F32E9}"/>
                  </a:ext>
                </a:extLst>
              </p:cNvPr>
              <p:cNvSpPr txBox="1"/>
              <p:nvPr/>
            </p:nvSpPr>
            <p:spPr>
              <a:xfrm>
                <a:off x="-293901" y="603466"/>
                <a:ext cx="3407566" cy="393271"/>
              </a:xfrm>
              <a:prstGeom prst="rect">
                <a:avLst/>
              </a:prstGeom>
            </p:spPr>
            <p:txBody>
              <a:bodyPr lIns="0" tIns="0" rIns="0" bIns="0" rtlCol="0" anchor="t">
                <a:spAutoFit/>
              </a:bodyPr>
              <a:lstStyle/>
              <a:p>
                <a:pPr marL="0" marR="0" lvl="0" indent="0" algn="ctr" defTabSz="914400" rtl="0" eaLnBrk="1" fontAlgn="auto" latinLnBrk="0" hangingPunct="1">
                  <a:lnSpc>
                    <a:spcPts val="2316"/>
                  </a:lnSpc>
                  <a:spcBef>
                    <a:spcPts val="0"/>
                  </a:spcBef>
                  <a:spcAft>
                    <a:spcPts val="0"/>
                  </a:spcAft>
                  <a:buClrTx/>
                  <a:buSzTx/>
                  <a:buFontTx/>
                  <a:buNone/>
                  <a:tabLst/>
                  <a:defRPr/>
                </a:pPr>
                <a:r>
                  <a:rPr kumimoji="0" lang="en-US" sz="2105" b="0" i="0" u="none" strike="noStrike" kern="1200" cap="none" spc="105" normalizeH="0" baseline="0" noProof="0" dirty="0">
                    <a:ln>
                      <a:noFill/>
                    </a:ln>
                    <a:solidFill>
                      <a:srgbClr val="FFFFFF"/>
                    </a:solidFill>
                    <a:effectLst/>
                    <a:uLnTx/>
                    <a:uFillTx/>
                    <a:latin typeface="Roboto Bold"/>
                    <a:ea typeface="+mn-ea"/>
                    <a:cs typeface="+mn-cs"/>
                  </a:rPr>
                  <a:t>Guaranteed More</a:t>
                </a:r>
              </a:p>
            </p:txBody>
          </p:sp>
          <p:sp>
            <p:nvSpPr>
              <p:cNvPr id="40" name="TextBox 13">
                <a:extLst>
                  <a:ext uri="{FF2B5EF4-FFF2-40B4-BE49-F238E27FC236}">
                    <a16:creationId xmlns:a16="http://schemas.microsoft.com/office/drawing/2014/main" id="{B4DF172B-0A30-4BE6-BE22-563D09634098}"/>
                  </a:ext>
                </a:extLst>
              </p:cNvPr>
              <p:cNvSpPr txBox="1"/>
              <p:nvPr/>
            </p:nvSpPr>
            <p:spPr>
              <a:xfrm>
                <a:off x="-902408" y="1097518"/>
                <a:ext cx="5050888" cy="820738"/>
              </a:xfrm>
              <a:prstGeom prst="rect">
                <a:avLst/>
              </a:prstGeom>
            </p:spPr>
            <p:txBody>
              <a:bodyPr wrap="square" lIns="0" tIns="0" rIns="0" bIns="0" rtlCol="0" anchor="t">
                <a:spAutoFit/>
              </a:bodyPr>
              <a:lstStyle/>
              <a:p>
                <a:pPr marL="0" marR="0" lvl="0" indent="0" algn="ctr" defTabSz="914400" rtl="0" eaLnBrk="1" fontAlgn="auto" latinLnBrk="0" hangingPunct="1">
                  <a:lnSpc>
                    <a:spcPts val="5212"/>
                  </a:lnSpc>
                  <a:spcBef>
                    <a:spcPts val="0"/>
                  </a:spcBef>
                  <a:spcAft>
                    <a:spcPts val="0"/>
                  </a:spcAft>
                  <a:buClrTx/>
                  <a:buSzTx/>
                  <a:buFontTx/>
                  <a:buNone/>
                  <a:tabLst/>
                  <a:defRPr/>
                </a:pPr>
                <a:r>
                  <a:rPr kumimoji="0" lang="en-US" sz="3600" b="0" i="0" u="none" strike="noStrike" kern="1200" cap="none" spc="236" normalizeH="0" baseline="0" noProof="0" dirty="0">
                    <a:ln>
                      <a:noFill/>
                    </a:ln>
                    <a:solidFill>
                      <a:srgbClr val="FFFFFF"/>
                    </a:solidFill>
                    <a:effectLst/>
                    <a:uLnTx/>
                    <a:uFillTx/>
                    <a:latin typeface="Roboto Bold"/>
                    <a:ea typeface="+mn-ea"/>
                    <a:cs typeface="+mn-cs"/>
                  </a:rPr>
                  <a:t>TRANSACTIONS</a:t>
                </a:r>
              </a:p>
            </p:txBody>
          </p:sp>
        </p:grpSp>
      </p:grpSp>
      <p:grpSp>
        <p:nvGrpSpPr>
          <p:cNvPr id="49" name="Group 48">
            <a:extLst>
              <a:ext uri="{FF2B5EF4-FFF2-40B4-BE49-F238E27FC236}">
                <a16:creationId xmlns:a16="http://schemas.microsoft.com/office/drawing/2014/main" id="{6FC8C976-B05C-404A-B2BB-8971020D53D0}"/>
              </a:ext>
            </a:extLst>
          </p:cNvPr>
          <p:cNvGrpSpPr/>
          <p:nvPr/>
        </p:nvGrpSpPr>
        <p:grpSpPr>
          <a:xfrm>
            <a:off x="6817300" y="5978642"/>
            <a:ext cx="4287256" cy="3322624"/>
            <a:chOff x="6817300" y="6196756"/>
            <a:chExt cx="4287256" cy="3322624"/>
          </a:xfrm>
        </p:grpSpPr>
        <p:pic>
          <p:nvPicPr>
            <p:cNvPr id="6" name="Picture 6"/>
            <p:cNvPicPr>
              <a:picLocks noChangeAspect="1"/>
            </p:cNvPicPr>
            <p:nvPr/>
          </p:nvPicPr>
          <p:blipFill>
            <a:blip r:embed="rId6"/>
            <a:srcRect/>
            <a:stretch>
              <a:fillRect/>
            </a:stretch>
          </p:blipFill>
          <p:spPr>
            <a:xfrm rot="9511109">
              <a:off x="6817300" y="6196756"/>
              <a:ext cx="4287256" cy="3322624"/>
            </a:xfrm>
            <a:prstGeom prst="rect">
              <a:avLst/>
            </a:prstGeom>
          </p:spPr>
        </p:pic>
        <p:grpSp>
          <p:nvGrpSpPr>
            <p:cNvPr id="41" name="Group 11">
              <a:extLst>
                <a:ext uri="{FF2B5EF4-FFF2-40B4-BE49-F238E27FC236}">
                  <a16:creationId xmlns:a16="http://schemas.microsoft.com/office/drawing/2014/main" id="{E2EC1D47-B911-4A15-A5F9-B444B3A41987}"/>
                </a:ext>
              </a:extLst>
            </p:cNvPr>
            <p:cNvGrpSpPr/>
            <p:nvPr/>
          </p:nvGrpSpPr>
          <p:grpSpPr>
            <a:xfrm>
              <a:off x="7413235" y="7554346"/>
              <a:ext cx="3559565" cy="998916"/>
              <a:chOff x="-902408" y="603466"/>
              <a:chExt cx="4746087" cy="1331888"/>
            </a:xfrm>
          </p:grpSpPr>
          <p:sp>
            <p:nvSpPr>
              <p:cNvPr id="42" name="TextBox 12">
                <a:extLst>
                  <a:ext uri="{FF2B5EF4-FFF2-40B4-BE49-F238E27FC236}">
                    <a16:creationId xmlns:a16="http://schemas.microsoft.com/office/drawing/2014/main" id="{027101C8-2C9E-4BC4-99D5-C4D625B97743}"/>
                  </a:ext>
                </a:extLst>
              </p:cNvPr>
              <p:cNvSpPr txBox="1"/>
              <p:nvPr/>
            </p:nvSpPr>
            <p:spPr>
              <a:xfrm>
                <a:off x="-293901" y="603466"/>
                <a:ext cx="3407566" cy="393271"/>
              </a:xfrm>
              <a:prstGeom prst="rect">
                <a:avLst/>
              </a:prstGeom>
            </p:spPr>
            <p:txBody>
              <a:bodyPr lIns="0" tIns="0" rIns="0" bIns="0" rtlCol="0" anchor="t">
                <a:spAutoFit/>
              </a:bodyPr>
              <a:lstStyle/>
              <a:p>
                <a:pPr marL="0" marR="0" lvl="0" indent="0" algn="ctr" defTabSz="914400" rtl="0" eaLnBrk="1" fontAlgn="auto" latinLnBrk="0" hangingPunct="1">
                  <a:lnSpc>
                    <a:spcPts val="2316"/>
                  </a:lnSpc>
                  <a:spcBef>
                    <a:spcPts val="0"/>
                  </a:spcBef>
                  <a:spcAft>
                    <a:spcPts val="0"/>
                  </a:spcAft>
                  <a:buClrTx/>
                  <a:buSzTx/>
                  <a:buFontTx/>
                  <a:buNone/>
                  <a:tabLst/>
                  <a:defRPr/>
                </a:pPr>
                <a:r>
                  <a:rPr kumimoji="0" lang="en-US" sz="2105" b="0" i="0" u="none" strike="noStrike" kern="1200" cap="none" spc="105" normalizeH="0" baseline="0" noProof="0" dirty="0">
                    <a:ln>
                      <a:noFill/>
                    </a:ln>
                    <a:solidFill>
                      <a:srgbClr val="FFFFFF"/>
                    </a:solidFill>
                    <a:effectLst/>
                    <a:uLnTx/>
                    <a:uFillTx/>
                    <a:latin typeface="Roboto Bold"/>
                    <a:ea typeface="+mn-ea"/>
                    <a:cs typeface="+mn-cs"/>
                  </a:rPr>
                  <a:t>Guaranteed More</a:t>
                </a:r>
              </a:p>
            </p:txBody>
          </p:sp>
          <p:sp>
            <p:nvSpPr>
              <p:cNvPr id="43" name="TextBox 13">
                <a:extLst>
                  <a:ext uri="{FF2B5EF4-FFF2-40B4-BE49-F238E27FC236}">
                    <a16:creationId xmlns:a16="http://schemas.microsoft.com/office/drawing/2014/main" id="{DD180664-0878-43E3-A731-4ADB3B9001D0}"/>
                  </a:ext>
                </a:extLst>
              </p:cNvPr>
              <p:cNvSpPr txBox="1"/>
              <p:nvPr/>
            </p:nvSpPr>
            <p:spPr>
              <a:xfrm>
                <a:off x="-902408" y="1097518"/>
                <a:ext cx="4746087" cy="837836"/>
              </a:xfrm>
              <a:prstGeom prst="rect">
                <a:avLst/>
              </a:prstGeom>
            </p:spPr>
            <p:txBody>
              <a:bodyPr wrap="square" lIns="0" tIns="0" rIns="0" bIns="0" rtlCol="0" anchor="t">
                <a:spAutoFit/>
              </a:bodyPr>
              <a:lstStyle/>
              <a:p>
                <a:pPr marL="0" marR="0" lvl="0" indent="0" algn="ctr" defTabSz="914400" rtl="0" eaLnBrk="1" fontAlgn="auto" latinLnBrk="0" hangingPunct="1">
                  <a:lnSpc>
                    <a:spcPts val="5212"/>
                  </a:lnSpc>
                  <a:spcBef>
                    <a:spcPts val="0"/>
                  </a:spcBef>
                  <a:spcAft>
                    <a:spcPts val="0"/>
                  </a:spcAft>
                  <a:buClrTx/>
                  <a:buSzTx/>
                  <a:buFontTx/>
                  <a:buNone/>
                  <a:tabLst/>
                  <a:defRPr/>
                </a:pPr>
                <a:r>
                  <a:rPr kumimoji="0" lang="en-US" sz="3600" b="0" i="0" u="none" strike="noStrike" kern="1200" cap="none" spc="236" normalizeH="0" baseline="0" noProof="0" dirty="0">
                    <a:ln>
                      <a:noFill/>
                    </a:ln>
                    <a:solidFill>
                      <a:srgbClr val="FFFFFF"/>
                    </a:solidFill>
                    <a:effectLst/>
                    <a:uLnTx/>
                    <a:uFillTx/>
                    <a:latin typeface="Roboto Bold"/>
                    <a:ea typeface="+mn-ea"/>
                    <a:cs typeface="+mn-cs"/>
                  </a:rPr>
                  <a:t>SALES</a:t>
                </a:r>
                <a:endParaRPr kumimoji="0" lang="en-US" sz="4400" b="0" i="0" u="none" strike="noStrike" kern="1200" cap="none" spc="236" normalizeH="0" baseline="0" noProof="0" dirty="0">
                  <a:ln>
                    <a:noFill/>
                  </a:ln>
                  <a:solidFill>
                    <a:srgbClr val="FFFFFF"/>
                  </a:solidFill>
                  <a:effectLst/>
                  <a:uLnTx/>
                  <a:uFillTx/>
                  <a:latin typeface="Roboto Bold"/>
                  <a:ea typeface="+mn-ea"/>
                  <a:cs typeface="+mn-cs"/>
                </a:endParaRPr>
              </a:p>
            </p:txBody>
          </p:sp>
        </p:grpSp>
      </p:grpSp>
      <p:grpSp>
        <p:nvGrpSpPr>
          <p:cNvPr id="48" name="Group 47">
            <a:extLst>
              <a:ext uri="{FF2B5EF4-FFF2-40B4-BE49-F238E27FC236}">
                <a16:creationId xmlns:a16="http://schemas.microsoft.com/office/drawing/2014/main" id="{75CA13FF-FFBC-41AF-9278-ED239DE42504}"/>
              </a:ext>
            </a:extLst>
          </p:cNvPr>
          <p:cNvGrpSpPr/>
          <p:nvPr/>
        </p:nvGrpSpPr>
        <p:grpSpPr>
          <a:xfrm>
            <a:off x="11691552" y="5881789"/>
            <a:ext cx="4664899" cy="3708594"/>
            <a:chOff x="11691552" y="6099903"/>
            <a:chExt cx="4664899" cy="3708594"/>
          </a:xfrm>
        </p:grpSpPr>
        <p:pic>
          <p:nvPicPr>
            <p:cNvPr id="14" name="Picture 14"/>
            <p:cNvPicPr>
              <a:picLocks noChangeAspect="1"/>
            </p:cNvPicPr>
            <p:nvPr/>
          </p:nvPicPr>
          <p:blipFill>
            <a:blip r:embed="rId5"/>
            <a:srcRect/>
            <a:stretch>
              <a:fillRect/>
            </a:stretch>
          </p:blipFill>
          <p:spPr>
            <a:xfrm rot="157145">
              <a:off x="11691552" y="6099903"/>
              <a:ext cx="4664899" cy="3708594"/>
            </a:xfrm>
            <a:prstGeom prst="rect">
              <a:avLst/>
            </a:prstGeom>
          </p:spPr>
        </p:pic>
        <p:grpSp>
          <p:nvGrpSpPr>
            <p:cNvPr id="44" name="Group 11">
              <a:extLst>
                <a:ext uri="{FF2B5EF4-FFF2-40B4-BE49-F238E27FC236}">
                  <a16:creationId xmlns:a16="http://schemas.microsoft.com/office/drawing/2014/main" id="{B110BA0D-4C1B-4236-8437-274CBEE3569F}"/>
                </a:ext>
              </a:extLst>
            </p:cNvPr>
            <p:cNvGrpSpPr/>
            <p:nvPr/>
          </p:nvGrpSpPr>
          <p:grpSpPr>
            <a:xfrm>
              <a:off x="12213835" y="7592818"/>
              <a:ext cx="3559565" cy="998916"/>
              <a:chOff x="-902408" y="603466"/>
              <a:chExt cx="4746087" cy="1331888"/>
            </a:xfrm>
          </p:grpSpPr>
          <p:sp>
            <p:nvSpPr>
              <p:cNvPr id="45" name="TextBox 12">
                <a:extLst>
                  <a:ext uri="{FF2B5EF4-FFF2-40B4-BE49-F238E27FC236}">
                    <a16:creationId xmlns:a16="http://schemas.microsoft.com/office/drawing/2014/main" id="{E6A38DF6-A9D0-4C59-8319-9DCBB919F7F5}"/>
                  </a:ext>
                </a:extLst>
              </p:cNvPr>
              <p:cNvSpPr txBox="1"/>
              <p:nvPr/>
            </p:nvSpPr>
            <p:spPr>
              <a:xfrm>
                <a:off x="-293901" y="603466"/>
                <a:ext cx="3407566" cy="393271"/>
              </a:xfrm>
              <a:prstGeom prst="rect">
                <a:avLst/>
              </a:prstGeom>
            </p:spPr>
            <p:txBody>
              <a:bodyPr lIns="0" tIns="0" rIns="0" bIns="0" rtlCol="0" anchor="t">
                <a:spAutoFit/>
              </a:bodyPr>
              <a:lstStyle/>
              <a:p>
                <a:pPr marL="0" marR="0" lvl="0" indent="0" algn="ctr" defTabSz="914400" rtl="0" eaLnBrk="1" fontAlgn="auto" latinLnBrk="0" hangingPunct="1">
                  <a:lnSpc>
                    <a:spcPts val="2316"/>
                  </a:lnSpc>
                  <a:spcBef>
                    <a:spcPts val="0"/>
                  </a:spcBef>
                  <a:spcAft>
                    <a:spcPts val="0"/>
                  </a:spcAft>
                  <a:buClrTx/>
                  <a:buSzTx/>
                  <a:buFontTx/>
                  <a:buNone/>
                  <a:tabLst/>
                  <a:defRPr/>
                </a:pPr>
                <a:r>
                  <a:rPr kumimoji="0" lang="en-US" sz="2105" b="0" i="0" u="none" strike="noStrike" kern="1200" cap="none" spc="105" normalizeH="0" baseline="0" noProof="0" dirty="0">
                    <a:ln>
                      <a:noFill/>
                    </a:ln>
                    <a:solidFill>
                      <a:srgbClr val="FFFFFF"/>
                    </a:solidFill>
                    <a:effectLst/>
                    <a:uLnTx/>
                    <a:uFillTx/>
                    <a:latin typeface="Roboto Bold"/>
                    <a:ea typeface="+mn-ea"/>
                    <a:cs typeface="+mn-cs"/>
                  </a:rPr>
                  <a:t>Guaranteed More</a:t>
                </a:r>
              </a:p>
            </p:txBody>
          </p:sp>
          <p:sp>
            <p:nvSpPr>
              <p:cNvPr id="46" name="TextBox 13">
                <a:extLst>
                  <a:ext uri="{FF2B5EF4-FFF2-40B4-BE49-F238E27FC236}">
                    <a16:creationId xmlns:a16="http://schemas.microsoft.com/office/drawing/2014/main" id="{207B67C6-87A9-49A6-A838-2273723F0A92}"/>
                  </a:ext>
                </a:extLst>
              </p:cNvPr>
              <p:cNvSpPr txBox="1"/>
              <p:nvPr/>
            </p:nvSpPr>
            <p:spPr>
              <a:xfrm>
                <a:off x="-902408" y="1097518"/>
                <a:ext cx="4746087" cy="837836"/>
              </a:xfrm>
              <a:prstGeom prst="rect">
                <a:avLst/>
              </a:prstGeom>
            </p:spPr>
            <p:txBody>
              <a:bodyPr wrap="square" lIns="0" tIns="0" rIns="0" bIns="0" rtlCol="0" anchor="t">
                <a:spAutoFit/>
              </a:bodyPr>
              <a:lstStyle/>
              <a:p>
                <a:pPr marL="0" marR="0" lvl="0" indent="0" algn="ctr" defTabSz="914400" rtl="0" eaLnBrk="1" fontAlgn="auto" latinLnBrk="0" hangingPunct="1">
                  <a:lnSpc>
                    <a:spcPts val="5212"/>
                  </a:lnSpc>
                  <a:spcBef>
                    <a:spcPts val="0"/>
                  </a:spcBef>
                  <a:spcAft>
                    <a:spcPts val="0"/>
                  </a:spcAft>
                  <a:buClrTx/>
                  <a:buSzTx/>
                  <a:buFontTx/>
                  <a:buNone/>
                  <a:tabLst/>
                  <a:defRPr/>
                </a:pPr>
                <a:r>
                  <a:rPr kumimoji="0" lang="en-US" sz="3600" b="0" i="0" u="none" strike="noStrike" kern="1200" cap="none" spc="236" normalizeH="0" baseline="0" noProof="0" dirty="0">
                    <a:ln>
                      <a:noFill/>
                    </a:ln>
                    <a:solidFill>
                      <a:srgbClr val="FFFFFF"/>
                    </a:solidFill>
                    <a:effectLst/>
                    <a:uLnTx/>
                    <a:uFillTx/>
                    <a:latin typeface="Roboto Bold"/>
                    <a:ea typeface="+mn-ea"/>
                    <a:cs typeface="+mn-cs"/>
                  </a:rPr>
                  <a:t>PROFITS</a:t>
                </a:r>
                <a:endParaRPr kumimoji="0" lang="en-US" sz="4400" b="0" i="0" u="none" strike="noStrike" kern="1200" cap="none" spc="236" normalizeH="0" baseline="0" noProof="0" dirty="0">
                  <a:ln>
                    <a:noFill/>
                  </a:ln>
                  <a:solidFill>
                    <a:srgbClr val="FFFFFF"/>
                  </a:solidFill>
                  <a:effectLst/>
                  <a:uLnTx/>
                  <a:uFillTx/>
                  <a:latin typeface="Roboto Bold"/>
                  <a:ea typeface="+mn-ea"/>
                  <a:cs typeface="+mn-cs"/>
                </a:endParaRPr>
              </a:p>
            </p:txBody>
          </p:sp>
        </p:grpSp>
      </p:grpSp>
      <p:sp>
        <p:nvSpPr>
          <p:cNvPr id="52" name="TextBox 27">
            <a:extLst>
              <a:ext uri="{FF2B5EF4-FFF2-40B4-BE49-F238E27FC236}">
                <a16:creationId xmlns:a16="http://schemas.microsoft.com/office/drawing/2014/main" id="{5BF4ACFC-0AB8-4AEE-90D7-3D9C276B94E2}"/>
              </a:ext>
            </a:extLst>
          </p:cNvPr>
          <p:cNvSpPr txBox="1"/>
          <p:nvPr/>
        </p:nvSpPr>
        <p:spPr>
          <a:xfrm>
            <a:off x="599804" y="5056601"/>
            <a:ext cx="16739182" cy="913712"/>
          </a:xfrm>
          <a:prstGeom prst="rect">
            <a:avLst/>
          </a:prstGeom>
        </p:spPr>
        <p:txBody>
          <a:bodyPr lIns="0" tIns="0" rIns="0" bIns="0" rtlCol="0" anchor="t">
            <a:spAutoFit/>
          </a:bodyPr>
          <a:lstStyle/>
          <a:p>
            <a:pPr marL="0" marR="0" lvl="0" indent="0" algn="ctr" defTabSz="914400" rtl="0" eaLnBrk="1" fontAlgn="auto" latinLnBrk="0" hangingPunct="1">
              <a:lnSpc>
                <a:spcPts val="7479"/>
              </a:lnSpc>
              <a:spcBef>
                <a:spcPct val="0"/>
              </a:spcBef>
              <a:spcAft>
                <a:spcPts val="0"/>
              </a:spcAft>
              <a:buClrTx/>
              <a:buSzTx/>
              <a:buFontTx/>
              <a:buNone/>
              <a:tabLst/>
              <a:defRPr/>
            </a:pPr>
            <a:r>
              <a:rPr kumimoji="0" lang="en-US" sz="6000" b="0" i="0" u="none" strike="noStrike" kern="1200" cap="none" spc="135" normalizeH="0" baseline="0" noProof="0" dirty="0">
                <a:ln>
                  <a:noFill/>
                </a:ln>
                <a:solidFill>
                  <a:schemeClr val="bg1"/>
                </a:solidFill>
                <a:effectLst/>
                <a:uLnTx/>
                <a:uFillTx/>
                <a:latin typeface="Roboto Bold"/>
                <a:ea typeface="+mn-ea"/>
                <a:cs typeface="+mn-cs"/>
              </a:rPr>
              <a:t>Guaranteed More Growth</a:t>
            </a:r>
          </a:p>
        </p:txBody>
      </p:sp>
      <p:grpSp>
        <p:nvGrpSpPr>
          <p:cNvPr id="53" name="Group 2">
            <a:extLst>
              <a:ext uri="{FF2B5EF4-FFF2-40B4-BE49-F238E27FC236}">
                <a16:creationId xmlns:a16="http://schemas.microsoft.com/office/drawing/2014/main" id="{0D17A9E6-18AE-408F-887D-86378FC50547}"/>
              </a:ext>
            </a:extLst>
          </p:cNvPr>
          <p:cNvGrpSpPr/>
          <p:nvPr/>
        </p:nvGrpSpPr>
        <p:grpSpPr>
          <a:xfrm>
            <a:off x="2418273" y="-73554"/>
            <a:ext cx="13549488" cy="2401082"/>
            <a:chOff x="-3934597" y="0"/>
            <a:chExt cx="18065984" cy="3201442"/>
          </a:xfrm>
        </p:grpSpPr>
        <p:sp>
          <p:nvSpPr>
            <p:cNvPr id="54" name="TextBox 3">
              <a:extLst>
                <a:ext uri="{FF2B5EF4-FFF2-40B4-BE49-F238E27FC236}">
                  <a16:creationId xmlns:a16="http://schemas.microsoft.com/office/drawing/2014/main" id="{84C6254A-998F-40F9-8D34-D23A6002B949}"/>
                </a:ext>
              </a:extLst>
            </p:cNvPr>
            <p:cNvSpPr txBox="1"/>
            <p:nvPr/>
          </p:nvSpPr>
          <p:spPr>
            <a:xfrm>
              <a:off x="0" y="0"/>
              <a:ext cx="13172704" cy="638711"/>
            </a:xfrm>
            <a:prstGeom prst="rect">
              <a:avLst/>
            </a:prstGeom>
          </p:spPr>
          <p:txBody>
            <a:bodyPr lIns="0" tIns="0" rIns="0" bIns="0" rtlCol="0" anchor="t">
              <a:spAutoFit/>
            </a:bodyPr>
            <a:lstStyle/>
            <a:p>
              <a:pPr>
                <a:lnSpc>
                  <a:spcPts val="3600"/>
                </a:lnSpc>
              </a:pPr>
              <a:endParaRPr/>
            </a:p>
          </p:txBody>
        </p:sp>
        <p:sp>
          <p:nvSpPr>
            <p:cNvPr id="55" name="TextBox 4">
              <a:extLst>
                <a:ext uri="{FF2B5EF4-FFF2-40B4-BE49-F238E27FC236}">
                  <a16:creationId xmlns:a16="http://schemas.microsoft.com/office/drawing/2014/main" id="{687319C9-F4A7-49DD-AE45-AEDF1AD77FC0}"/>
                </a:ext>
              </a:extLst>
            </p:cNvPr>
            <p:cNvSpPr txBox="1"/>
            <p:nvPr/>
          </p:nvSpPr>
          <p:spPr>
            <a:xfrm>
              <a:off x="-3934597" y="892861"/>
              <a:ext cx="18065984" cy="2308581"/>
            </a:xfrm>
            <a:prstGeom prst="rect">
              <a:avLst/>
            </a:prstGeom>
          </p:spPr>
          <p:txBody>
            <a:bodyPr wrap="square" lIns="0" tIns="0" rIns="0" bIns="0" rtlCol="0" anchor="t">
              <a:spAutoFit/>
            </a:bodyPr>
            <a:lstStyle/>
            <a:p>
              <a:pPr>
                <a:lnSpc>
                  <a:spcPts val="13507"/>
                </a:lnSpc>
              </a:pPr>
              <a:r>
                <a:rPr lang="en-US" sz="13507" spc="-135" dirty="0">
                  <a:solidFill>
                    <a:srgbClr val="FFFFFF"/>
                  </a:solidFill>
                  <a:latin typeface="Roboto Bold"/>
                </a:rPr>
                <a:t>Values We Create</a:t>
              </a:r>
            </a:p>
          </p:txBody>
        </p:sp>
        <p:sp>
          <p:nvSpPr>
            <p:cNvPr id="56" name="TextBox 5">
              <a:extLst>
                <a:ext uri="{FF2B5EF4-FFF2-40B4-BE49-F238E27FC236}">
                  <a16:creationId xmlns:a16="http://schemas.microsoft.com/office/drawing/2014/main" id="{955029D7-D114-4883-87E1-9387EA75B13D}"/>
                </a:ext>
              </a:extLst>
            </p:cNvPr>
            <p:cNvSpPr txBox="1"/>
            <p:nvPr/>
          </p:nvSpPr>
          <p:spPr>
            <a:xfrm>
              <a:off x="-1028792" y="2372594"/>
              <a:ext cx="13172704" cy="773716"/>
            </a:xfrm>
            <a:prstGeom prst="rect">
              <a:avLst/>
            </a:prstGeom>
          </p:spPr>
          <p:txBody>
            <a:bodyPr lIns="0" tIns="0" rIns="0" bIns="0" rtlCol="0" anchor="t">
              <a:spAutoFit/>
            </a:bodyPr>
            <a:lstStyle/>
            <a:p>
              <a:pPr>
                <a:lnSpc>
                  <a:spcPts val="5064"/>
                </a:lnSpc>
              </a:pPr>
              <a:endParaRPr lang="en-US" sz="2800" spc="164" dirty="0">
                <a:solidFill>
                  <a:srgbClr val="99EDFF"/>
                </a:solidFill>
                <a:latin typeface="Roboto"/>
              </a:endParaRPr>
            </a:p>
          </p:txBody>
        </p:sp>
      </p:grpSp>
    </p:spTree>
    <p:extLst>
      <p:ext uri="{BB962C8B-B14F-4D97-AF65-F5344CB8AC3E}">
        <p14:creationId xmlns:p14="http://schemas.microsoft.com/office/powerpoint/2010/main" val="13199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29" name="Picture 29"/>
          <p:cNvPicPr>
            <a:picLocks noChangeAspect="1"/>
          </p:cNvPicPr>
          <p:nvPr/>
        </p:nvPicPr>
        <p:blipFill>
          <a:blip r:embed="rId2"/>
          <a:srcRect/>
          <a:stretch>
            <a:fillRect/>
          </a:stretch>
        </p:blipFill>
        <p:spPr>
          <a:xfrm>
            <a:off x="15663696" y="9615793"/>
            <a:ext cx="2624304" cy="572973"/>
          </a:xfrm>
          <a:prstGeom prst="rect">
            <a:avLst/>
          </a:prstGeom>
        </p:spPr>
      </p:pic>
      <p:sp>
        <p:nvSpPr>
          <p:cNvPr id="31" name="TextBox 31"/>
          <p:cNvSpPr txBox="1"/>
          <p:nvPr/>
        </p:nvSpPr>
        <p:spPr>
          <a:xfrm>
            <a:off x="13434251" y="275162"/>
            <a:ext cx="4458891" cy="286385"/>
          </a:xfrm>
          <a:prstGeom prst="rect">
            <a:avLst/>
          </a:prstGeom>
        </p:spPr>
        <p:txBody>
          <a:bodyPr lIns="0" tIns="0" rIns="0" bIns="0" rtlCol="0" anchor="t">
            <a:spAutoFit/>
          </a:bodyPr>
          <a:lstStyle/>
          <a:p>
            <a:pPr marL="0" marR="0" lvl="0" indent="0" algn="r" defTabSz="914400" rtl="0" eaLnBrk="1" fontAlgn="auto" latinLnBrk="0" hangingPunct="1">
              <a:lnSpc>
                <a:spcPts val="2240"/>
              </a:lnSpc>
              <a:spcBef>
                <a:spcPts val="0"/>
              </a:spcBef>
              <a:spcAft>
                <a:spcPts val="0"/>
              </a:spcAft>
              <a:buClrTx/>
              <a:buSzTx/>
              <a:buFontTx/>
              <a:buNone/>
              <a:tabLst/>
              <a:defRPr/>
            </a:pPr>
            <a:r>
              <a:rPr kumimoji="0" lang="en-US" sz="1600" b="0" i="0" u="none" strike="noStrike" kern="1200" cap="none" spc="96" normalizeH="0" baseline="0" noProof="0">
                <a:ln>
                  <a:noFill/>
                </a:ln>
                <a:solidFill>
                  <a:srgbClr val="FFFFFF"/>
                </a:solidFill>
                <a:effectLst/>
                <a:uLnTx/>
                <a:uFillTx/>
                <a:latin typeface="Roboto"/>
                <a:ea typeface="+mn-ea"/>
                <a:cs typeface="+mn-cs"/>
              </a:rPr>
              <a:t>Part of  Franchise Mannual</a:t>
            </a:r>
          </a:p>
        </p:txBody>
      </p:sp>
      <p:graphicFrame>
        <p:nvGraphicFramePr>
          <p:cNvPr id="3" name="Diagram 2">
            <a:extLst>
              <a:ext uri="{FF2B5EF4-FFF2-40B4-BE49-F238E27FC236}">
                <a16:creationId xmlns:a16="http://schemas.microsoft.com/office/drawing/2014/main" id="{E92AD876-6413-4088-9C41-DBE7E9886583}"/>
              </a:ext>
            </a:extLst>
          </p:cNvPr>
          <p:cNvGraphicFramePr/>
          <p:nvPr>
            <p:extLst>
              <p:ext uri="{D42A27DB-BD31-4B8C-83A1-F6EECF244321}">
                <p14:modId xmlns:p14="http://schemas.microsoft.com/office/powerpoint/2010/main" val="3936463400"/>
              </p:ext>
            </p:extLst>
          </p:nvPr>
        </p:nvGraphicFramePr>
        <p:xfrm>
          <a:off x="1" y="2327528"/>
          <a:ext cx="18288000" cy="7006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4">
            <a:extLst>
              <a:ext uri="{FF2B5EF4-FFF2-40B4-BE49-F238E27FC236}">
                <a16:creationId xmlns:a16="http://schemas.microsoft.com/office/drawing/2014/main" id="{79D338F3-B39E-4BEA-ABF1-15B386F0C939}"/>
              </a:ext>
            </a:extLst>
          </p:cNvPr>
          <p:cNvSpPr txBox="1"/>
          <p:nvPr/>
        </p:nvSpPr>
        <p:spPr>
          <a:xfrm>
            <a:off x="0" y="596092"/>
            <a:ext cx="18288000" cy="1731436"/>
          </a:xfrm>
          <a:prstGeom prst="rect">
            <a:avLst/>
          </a:prstGeom>
        </p:spPr>
        <p:txBody>
          <a:bodyPr wrap="square" lIns="0" tIns="0" rIns="0" bIns="0" rtlCol="0" anchor="t">
            <a:spAutoFit/>
          </a:bodyPr>
          <a:lstStyle/>
          <a:p>
            <a:pPr algn="ctr">
              <a:lnSpc>
                <a:spcPts val="13507"/>
              </a:lnSpc>
            </a:pPr>
            <a:r>
              <a:rPr lang="en-US" sz="13507" spc="-135" dirty="0">
                <a:solidFill>
                  <a:srgbClr val="FFFFFF"/>
                </a:solidFill>
                <a:latin typeface="Roboto Bold"/>
              </a:rPr>
              <a:t>Services We Offer</a:t>
            </a:r>
          </a:p>
        </p:txBody>
      </p:sp>
    </p:spTree>
    <p:extLst>
      <p:ext uri="{BB962C8B-B14F-4D97-AF65-F5344CB8AC3E}">
        <p14:creationId xmlns:p14="http://schemas.microsoft.com/office/powerpoint/2010/main" val="25474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pic>
        <p:nvPicPr>
          <p:cNvPr id="29" name="Picture 29"/>
          <p:cNvPicPr>
            <a:picLocks noChangeAspect="1"/>
          </p:cNvPicPr>
          <p:nvPr/>
        </p:nvPicPr>
        <p:blipFill>
          <a:blip r:embed="rId2"/>
          <a:srcRect/>
          <a:stretch>
            <a:fillRect/>
          </a:stretch>
        </p:blipFill>
        <p:spPr>
          <a:xfrm>
            <a:off x="15663696" y="9615793"/>
            <a:ext cx="2624304" cy="572973"/>
          </a:xfrm>
          <a:prstGeom prst="rect">
            <a:avLst/>
          </a:prstGeom>
        </p:spPr>
      </p:pic>
      <p:sp>
        <p:nvSpPr>
          <p:cNvPr id="31" name="TextBox 31"/>
          <p:cNvSpPr txBox="1"/>
          <p:nvPr/>
        </p:nvSpPr>
        <p:spPr>
          <a:xfrm>
            <a:off x="13434251" y="275162"/>
            <a:ext cx="4458891" cy="286385"/>
          </a:xfrm>
          <a:prstGeom prst="rect">
            <a:avLst/>
          </a:prstGeom>
        </p:spPr>
        <p:txBody>
          <a:bodyPr lIns="0" tIns="0" rIns="0" bIns="0" rtlCol="0" anchor="t">
            <a:spAutoFit/>
          </a:bodyPr>
          <a:lstStyle/>
          <a:p>
            <a:pPr marL="0" marR="0" lvl="0" indent="0" algn="r" defTabSz="914400" rtl="0" eaLnBrk="1" fontAlgn="auto" latinLnBrk="0" hangingPunct="1">
              <a:lnSpc>
                <a:spcPts val="2240"/>
              </a:lnSpc>
              <a:spcBef>
                <a:spcPts val="0"/>
              </a:spcBef>
              <a:spcAft>
                <a:spcPts val="0"/>
              </a:spcAft>
              <a:buClrTx/>
              <a:buSzTx/>
              <a:buFontTx/>
              <a:buNone/>
              <a:tabLst/>
              <a:defRPr/>
            </a:pPr>
            <a:r>
              <a:rPr kumimoji="0" lang="en-US" sz="1600" b="0" i="0" u="none" strike="noStrike" kern="1200" cap="none" spc="96" normalizeH="0" baseline="0" noProof="0">
                <a:ln>
                  <a:noFill/>
                </a:ln>
                <a:solidFill>
                  <a:srgbClr val="FFFFFF"/>
                </a:solidFill>
                <a:effectLst/>
                <a:uLnTx/>
                <a:uFillTx/>
                <a:latin typeface="Roboto"/>
                <a:ea typeface="+mn-ea"/>
                <a:cs typeface="+mn-cs"/>
              </a:rPr>
              <a:t>Part of  Franchise Mannual</a:t>
            </a:r>
          </a:p>
        </p:txBody>
      </p:sp>
      <p:graphicFrame>
        <p:nvGraphicFramePr>
          <p:cNvPr id="3" name="Diagram 2">
            <a:extLst>
              <a:ext uri="{FF2B5EF4-FFF2-40B4-BE49-F238E27FC236}">
                <a16:creationId xmlns:a16="http://schemas.microsoft.com/office/drawing/2014/main" id="{E92AD876-6413-4088-9C41-DBE7E9886583}"/>
              </a:ext>
            </a:extLst>
          </p:cNvPr>
          <p:cNvGraphicFramePr/>
          <p:nvPr>
            <p:extLst>
              <p:ext uri="{D42A27DB-BD31-4B8C-83A1-F6EECF244321}">
                <p14:modId xmlns:p14="http://schemas.microsoft.com/office/powerpoint/2010/main" val="2936484477"/>
              </p:ext>
            </p:extLst>
          </p:nvPr>
        </p:nvGraphicFramePr>
        <p:xfrm>
          <a:off x="0" y="2362073"/>
          <a:ext cx="18288000" cy="6930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4">
            <a:extLst>
              <a:ext uri="{FF2B5EF4-FFF2-40B4-BE49-F238E27FC236}">
                <a16:creationId xmlns:a16="http://schemas.microsoft.com/office/drawing/2014/main" id="{BC1D437F-7BE9-4FCA-8518-ED521124BAB2}"/>
              </a:ext>
            </a:extLst>
          </p:cNvPr>
          <p:cNvSpPr txBox="1"/>
          <p:nvPr/>
        </p:nvSpPr>
        <p:spPr>
          <a:xfrm>
            <a:off x="0" y="596092"/>
            <a:ext cx="18288000" cy="1731436"/>
          </a:xfrm>
          <a:prstGeom prst="rect">
            <a:avLst/>
          </a:prstGeom>
        </p:spPr>
        <p:txBody>
          <a:bodyPr wrap="square" lIns="0" tIns="0" rIns="0" bIns="0" rtlCol="0" anchor="t">
            <a:spAutoFit/>
          </a:bodyPr>
          <a:lstStyle/>
          <a:p>
            <a:pPr algn="ctr">
              <a:lnSpc>
                <a:spcPts val="13507"/>
              </a:lnSpc>
            </a:pPr>
            <a:r>
              <a:rPr lang="en-US" sz="13507" spc="-135" dirty="0">
                <a:solidFill>
                  <a:srgbClr val="FFFFFF"/>
                </a:solidFill>
                <a:latin typeface="Roboto Bold"/>
              </a:rPr>
              <a:t>Tactical Tools We use</a:t>
            </a:r>
          </a:p>
        </p:txBody>
      </p:sp>
    </p:spTree>
    <p:extLst>
      <p:ext uri="{BB962C8B-B14F-4D97-AF65-F5344CB8AC3E}">
        <p14:creationId xmlns:p14="http://schemas.microsoft.com/office/powerpoint/2010/main" val="132093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3399"/>
        </a:solidFill>
        <a:effectLst/>
      </p:bgPr>
    </p:bg>
    <p:spTree>
      <p:nvGrpSpPr>
        <p:cNvPr id="1" name=""/>
        <p:cNvGrpSpPr/>
        <p:nvPr/>
      </p:nvGrpSpPr>
      <p:grpSpPr>
        <a:xfrm>
          <a:off x="0" y="0"/>
          <a:ext cx="0" cy="0"/>
          <a:chOff x="0" y="0"/>
          <a:chExt cx="0" cy="0"/>
        </a:xfrm>
      </p:grpSpPr>
      <p:grpSp>
        <p:nvGrpSpPr>
          <p:cNvPr id="2" name="Group 2"/>
          <p:cNvGrpSpPr/>
          <p:nvPr/>
        </p:nvGrpSpPr>
        <p:grpSpPr>
          <a:xfrm>
            <a:off x="1682249" y="1380196"/>
            <a:ext cx="8031848" cy="7094997"/>
            <a:chOff x="-1" y="0"/>
            <a:chExt cx="10709131" cy="9459995"/>
          </a:xfrm>
        </p:grpSpPr>
        <p:sp>
          <p:nvSpPr>
            <p:cNvPr id="3" name="TextBox 3"/>
            <p:cNvSpPr txBox="1"/>
            <p:nvPr/>
          </p:nvSpPr>
          <p:spPr>
            <a:xfrm>
              <a:off x="0" y="0"/>
              <a:ext cx="10668962" cy="638711"/>
            </a:xfrm>
            <a:prstGeom prst="rect">
              <a:avLst/>
            </a:prstGeom>
          </p:spPr>
          <p:txBody>
            <a:bodyPr lIns="0" tIns="0" rIns="0" bIns="0" rtlCol="0" anchor="t">
              <a:spAutoFit/>
            </a:bodyPr>
            <a:lstStyle/>
            <a:p>
              <a:pPr>
                <a:lnSpc>
                  <a:spcPts val="3600"/>
                </a:lnSpc>
              </a:pPr>
              <a:endParaRPr/>
            </a:p>
          </p:txBody>
        </p:sp>
        <p:sp>
          <p:nvSpPr>
            <p:cNvPr id="4" name="TextBox 4"/>
            <p:cNvSpPr txBox="1"/>
            <p:nvPr/>
          </p:nvSpPr>
          <p:spPr>
            <a:xfrm>
              <a:off x="-1" y="149089"/>
              <a:ext cx="10668962" cy="7081094"/>
            </a:xfrm>
            <a:prstGeom prst="rect">
              <a:avLst/>
            </a:prstGeom>
          </p:spPr>
          <p:txBody>
            <a:bodyPr lIns="0" tIns="0" rIns="0" bIns="0" rtlCol="0" anchor="t">
              <a:spAutoFit/>
            </a:bodyPr>
            <a:lstStyle/>
            <a:p>
              <a:pPr>
                <a:lnSpc>
                  <a:spcPts val="13507"/>
                </a:lnSpc>
              </a:pPr>
              <a:r>
                <a:rPr lang="en-US" sz="13507" spc="-135" dirty="0">
                  <a:solidFill>
                    <a:srgbClr val="FFFFFF"/>
                  </a:solidFill>
                  <a:latin typeface="Roboto Bold"/>
                </a:rPr>
                <a:t>THE BUSINESS PUZZLE</a:t>
              </a:r>
            </a:p>
          </p:txBody>
        </p:sp>
        <p:sp>
          <p:nvSpPr>
            <p:cNvPr id="5" name="TextBox 5"/>
            <p:cNvSpPr txBox="1"/>
            <p:nvPr/>
          </p:nvSpPr>
          <p:spPr>
            <a:xfrm>
              <a:off x="40167" y="6843894"/>
              <a:ext cx="10668963" cy="2616101"/>
            </a:xfrm>
            <a:prstGeom prst="rect">
              <a:avLst/>
            </a:prstGeom>
          </p:spPr>
          <p:txBody>
            <a:bodyPr lIns="0" tIns="0" rIns="0" bIns="0" rtlCol="0" anchor="t">
              <a:spAutoFit/>
            </a:bodyPr>
            <a:lstStyle/>
            <a:p>
              <a:pPr>
                <a:lnSpc>
                  <a:spcPts val="5064"/>
                </a:lnSpc>
              </a:pPr>
              <a:r>
                <a:rPr lang="en-US" sz="3288" spc="164" dirty="0">
                  <a:solidFill>
                    <a:srgbClr val="99EDFF"/>
                  </a:solidFill>
                  <a:latin typeface="Roboto"/>
                </a:rPr>
                <a:t>Find a way out of everyday business challenges and get over the day to day business hurdles </a:t>
              </a:r>
            </a:p>
          </p:txBody>
        </p:sp>
      </p:grpSp>
      <p:pic>
        <p:nvPicPr>
          <p:cNvPr id="6" name="Picture 6"/>
          <p:cNvPicPr>
            <a:picLocks noChangeAspect="1"/>
          </p:cNvPicPr>
          <p:nvPr/>
        </p:nvPicPr>
        <p:blipFill>
          <a:blip r:embed="rId2"/>
          <a:srcRect/>
          <a:stretch>
            <a:fillRect/>
          </a:stretch>
        </p:blipFill>
        <p:spPr>
          <a:xfrm rot="-7659300">
            <a:off x="11274731" y="-2614725"/>
            <a:ext cx="9962810" cy="6724897"/>
          </a:xfrm>
          <a:prstGeom prst="rect">
            <a:avLst/>
          </a:prstGeom>
        </p:spPr>
      </p:pic>
      <p:pic>
        <p:nvPicPr>
          <p:cNvPr id="7" name="Picture 7"/>
          <p:cNvPicPr>
            <a:picLocks noChangeAspect="1"/>
          </p:cNvPicPr>
          <p:nvPr/>
        </p:nvPicPr>
        <p:blipFill>
          <a:blip r:embed="rId3"/>
          <a:srcRect/>
          <a:stretch>
            <a:fillRect/>
          </a:stretch>
        </p:blipFill>
        <p:spPr>
          <a:xfrm rot="-983005">
            <a:off x="14461794" y="3668407"/>
            <a:ext cx="1595398" cy="1595398"/>
          </a:xfrm>
          <a:prstGeom prst="rect">
            <a:avLst/>
          </a:prstGeom>
        </p:spPr>
      </p:pic>
      <p:pic>
        <p:nvPicPr>
          <p:cNvPr id="8" name="Picture 8"/>
          <p:cNvPicPr>
            <a:picLocks noChangeAspect="1"/>
          </p:cNvPicPr>
          <p:nvPr/>
        </p:nvPicPr>
        <p:blipFill>
          <a:blip r:embed="rId4"/>
          <a:srcRect/>
          <a:stretch>
            <a:fillRect/>
          </a:stretch>
        </p:blipFill>
        <p:spPr>
          <a:xfrm>
            <a:off x="10334034" y="7494155"/>
            <a:ext cx="1227744" cy="1227744"/>
          </a:xfrm>
          <a:prstGeom prst="rect">
            <a:avLst/>
          </a:prstGeom>
        </p:spPr>
      </p:pic>
      <p:pic>
        <p:nvPicPr>
          <p:cNvPr id="9" name="Picture 9"/>
          <p:cNvPicPr>
            <a:picLocks noChangeAspect="1"/>
          </p:cNvPicPr>
          <p:nvPr/>
        </p:nvPicPr>
        <p:blipFill>
          <a:blip r:embed="rId5"/>
          <a:srcRect/>
          <a:stretch>
            <a:fillRect/>
          </a:stretch>
        </p:blipFill>
        <p:spPr>
          <a:xfrm rot="-514929">
            <a:off x="9119651" y="7454498"/>
            <a:ext cx="8392599" cy="5665004"/>
          </a:xfrm>
          <a:prstGeom prst="rect">
            <a:avLst/>
          </a:prstGeom>
        </p:spPr>
      </p:pic>
      <p:pic>
        <p:nvPicPr>
          <p:cNvPr id="10" name="Picture 10"/>
          <p:cNvPicPr>
            <a:picLocks noChangeAspect="1"/>
          </p:cNvPicPr>
          <p:nvPr/>
        </p:nvPicPr>
        <p:blipFill>
          <a:blip r:embed="rId6"/>
          <a:srcRect/>
          <a:stretch>
            <a:fillRect/>
          </a:stretch>
        </p:blipFill>
        <p:spPr>
          <a:xfrm>
            <a:off x="15663696" y="9615793"/>
            <a:ext cx="2624304" cy="572973"/>
          </a:xfrm>
          <a:prstGeom prst="rect">
            <a:avLst/>
          </a:prstGeom>
        </p:spPr>
      </p:pic>
      <p:sp>
        <p:nvSpPr>
          <p:cNvPr id="12" name="TextBox 12"/>
          <p:cNvSpPr txBox="1"/>
          <p:nvPr/>
        </p:nvSpPr>
        <p:spPr>
          <a:xfrm>
            <a:off x="13434251" y="275162"/>
            <a:ext cx="4458891" cy="286385"/>
          </a:xfrm>
          <a:prstGeom prst="rect">
            <a:avLst/>
          </a:prstGeom>
        </p:spPr>
        <p:txBody>
          <a:bodyPr lIns="0" tIns="0" rIns="0" bIns="0" rtlCol="0" anchor="t">
            <a:spAutoFit/>
          </a:bodyPr>
          <a:lstStyle/>
          <a:p>
            <a:pPr algn="r">
              <a:lnSpc>
                <a:spcPts val="2240"/>
              </a:lnSpc>
            </a:pPr>
            <a:r>
              <a:rPr lang="en-US" sz="1600" spc="96">
                <a:solidFill>
                  <a:srgbClr val="FFFFFF"/>
                </a:solidFill>
                <a:latin typeface="Roboto"/>
              </a:rPr>
              <a:t>Part of  Franchise Mannual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4771</TotalTime>
  <Words>4110</Words>
  <Application>Microsoft Office PowerPoint</Application>
  <PresentationFormat>Custom</PresentationFormat>
  <Paragraphs>495</Paragraphs>
  <Slides>51</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Raleway</vt:lpstr>
      <vt:lpstr>Arimo</vt:lpstr>
      <vt:lpstr>Raleway Heavy</vt:lpstr>
      <vt:lpstr>Times New Roman</vt:lpstr>
      <vt:lpstr>Roboto Bold</vt:lpstr>
      <vt:lpstr>Roboto</vt:lpstr>
      <vt:lpstr>Arial</vt:lpstr>
      <vt:lpstr>Calibri</vt:lpstr>
      <vt:lpstr>Open Sans Light</vt:lpstr>
      <vt:lpstr>Roboto Condensed Bold</vt:lpstr>
      <vt:lpstr>Open Sans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FUOW - The Role of a Franchise</dc:title>
  <dc:creator>Santosh Mishra</dc:creator>
  <cp:lastModifiedBy>Santosh Mishra</cp:lastModifiedBy>
  <cp:revision>110</cp:revision>
  <cp:lastPrinted>2019-12-28T21:17:19Z</cp:lastPrinted>
  <dcterms:created xsi:type="dcterms:W3CDTF">2006-08-16T00:00:00Z</dcterms:created>
  <dcterms:modified xsi:type="dcterms:W3CDTF">2020-08-05T12:26:49Z</dcterms:modified>
  <dc:identifier>DADk4drc-2Y</dc:identifier>
</cp:coreProperties>
</file>